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handoutMasterIdLst>
    <p:handoutMasterId r:id="rId22"/>
  </p:handoutMasterIdLst>
  <p:sldIdLst>
    <p:sldId id="256" r:id="rId2"/>
    <p:sldId id="292" r:id="rId3"/>
    <p:sldId id="350" r:id="rId4"/>
    <p:sldId id="343" r:id="rId5"/>
    <p:sldId id="352" r:id="rId6"/>
    <p:sldId id="345" r:id="rId7"/>
    <p:sldId id="358" r:id="rId8"/>
    <p:sldId id="344" r:id="rId9"/>
    <p:sldId id="349" r:id="rId10"/>
    <p:sldId id="355" r:id="rId11"/>
    <p:sldId id="354" r:id="rId12"/>
    <p:sldId id="356" r:id="rId13"/>
    <p:sldId id="359" r:id="rId14"/>
    <p:sldId id="336" r:id="rId15"/>
    <p:sldId id="340" r:id="rId16"/>
    <p:sldId id="297" r:id="rId17"/>
    <p:sldId id="351" r:id="rId18"/>
    <p:sldId id="360" r:id="rId19"/>
    <p:sldId id="342" r:id="rId20"/>
  </p:sldIdLst>
  <p:sldSz cx="9144000" cy="6858000" type="screen4x3"/>
  <p:notesSz cx="6669088" cy="9928225"/>
  <p:defaultTextStyle>
    <a:defPPr>
      <a:defRPr lang="nl-NL"/>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247" autoAdjust="0"/>
    <p:restoredTop sz="82222" autoAdjust="0"/>
  </p:normalViewPr>
  <p:slideViewPr>
    <p:cSldViewPr>
      <p:cViewPr>
        <p:scale>
          <a:sx n="60" d="100"/>
          <a:sy n="60" d="100"/>
        </p:scale>
        <p:origin x="-2346" y="-8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nl-NL"/>
          </a:p>
        </p:txBody>
      </p:sp>
      <p:sp>
        <p:nvSpPr>
          <p:cNvPr id="29699" name="Rectangle 3"/>
          <p:cNvSpPr>
            <a:spLocks noGrp="1" noChangeArrowheads="1"/>
          </p:cNvSpPr>
          <p:nvPr>
            <p:ph type="dt" sz="quarter"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nl-NL"/>
          </a:p>
        </p:txBody>
      </p:sp>
      <p:sp>
        <p:nvSpPr>
          <p:cNvPr id="29700" name="Rectangle 4"/>
          <p:cNvSpPr>
            <a:spLocks noGrp="1" noChangeArrowheads="1"/>
          </p:cNvSpPr>
          <p:nvPr>
            <p:ph type="ftr" sz="quarter" idx="2"/>
          </p:nvPr>
        </p:nvSpPr>
        <p:spPr bwMode="auto">
          <a:xfrm>
            <a:off x="0"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nl-NL"/>
          </a:p>
        </p:txBody>
      </p:sp>
      <p:sp>
        <p:nvSpPr>
          <p:cNvPr id="29701" name="Rectangle 5"/>
          <p:cNvSpPr>
            <a:spLocks noGrp="1" noChangeArrowheads="1"/>
          </p:cNvSpPr>
          <p:nvPr>
            <p:ph type="sldNum" sz="quarter" idx="3"/>
          </p:nvPr>
        </p:nvSpPr>
        <p:spPr bwMode="auto">
          <a:xfrm>
            <a:off x="3779838" y="9431338"/>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7727ADE-87C9-4335-9308-A2862E6B7C07}" type="slidenum">
              <a:rPr lang="nl-NL"/>
              <a:pPr>
                <a:defRPr/>
              </a:pPr>
              <a:t>‹nr.›</a:t>
            </a:fld>
            <a:endParaRPr 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250" cy="4968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nl-NL"/>
          </a:p>
        </p:txBody>
      </p:sp>
      <p:sp>
        <p:nvSpPr>
          <p:cNvPr id="3" name="Tijdelijke aanduiding voor datum 2"/>
          <p:cNvSpPr>
            <a:spLocks noGrp="1"/>
          </p:cNvSpPr>
          <p:nvPr>
            <p:ph type="dt" idx="1"/>
          </p:nvPr>
        </p:nvSpPr>
        <p:spPr>
          <a:xfrm>
            <a:off x="3778250" y="0"/>
            <a:ext cx="2889250" cy="4968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21EB2FD-E140-4D50-AA63-CF223D7F8C28}" type="datetimeFigureOut">
              <a:rPr lang="nl-NL"/>
              <a:pPr>
                <a:defRPr/>
              </a:pPr>
              <a:t>17-11-2016</a:t>
            </a:fld>
            <a:endParaRPr lang="nl-NL"/>
          </a:p>
        </p:txBody>
      </p:sp>
      <p:sp>
        <p:nvSpPr>
          <p:cNvPr id="4" name="Tijdelijke aanduiding voor dia-afbeelding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nl-NL" noProof="0" smtClean="0"/>
          </a:p>
        </p:txBody>
      </p:sp>
      <p:sp>
        <p:nvSpPr>
          <p:cNvPr id="5" name="Tijdelijke aanduiding voor notities 4"/>
          <p:cNvSpPr>
            <a:spLocks noGrp="1"/>
          </p:cNvSpPr>
          <p:nvPr>
            <p:ph type="body" sz="quarter" idx="3"/>
          </p:nvPr>
        </p:nvSpPr>
        <p:spPr>
          <a:xfrm>
            <a:off x="666750" y="4716463"/>
            <a:ext cx="5335588" cy="4467225"/>
          </a:xfrm>
          <a:prstGeom prst="rect">
            <a:avLst/>
          </a:prstGeom>
        </p:spPr>
        <p:txBody>
          <a:bodyPr vert="horz" lIns="91440" tIns="45720" rIns="91440" bIns="45720" rtlCol="0">
            <a:normAutofit/>
          </a:bodyPr>
          <a:lstStyle/>
          <a:p>
            <a:pPr lvl="0"/>
            <a:r>
              <a:rPr lang="nl-NL" noProof="0" smtClean="0"/>
              <a:t>Klik om de modelstijlen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6" name="Tijdelijke aanduiding voor voettekst 5"/>
          <p:cNvSpPr>
            <a:spLocks noGrp="1"/>
          </p:cNvSpPr>
          <p:nvPr>
            <p:ph type="ftr" sz="quarter" idx="4"/>
          </p:nvPr>
        </p:nvSpPr>
        <p:spPr>
          <a:xfrm>
            <a:off x="0" y="9429750"/>
            <a:ext cx="2889250" cy="496888"/>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nl-NL"/>
          </a:p>
        </p:txBody>
      </p:sp>
      <p:sp>
        <p:nvSpPr>
          <p:cNvPr id="7" name="Tijdelijke aanduiding voor dianummer 6"/>
          <p:cNvSpPr>
            <a:spLocks noGrp="1"/>
          </p:cNvSpPr>
          <p:nvPr>
            <p:ph type="sldNum" sz="quarter" idx="5"/>
          </p:nvPr>
        </p:nvSpPr>
        <p:spPr>
          <a:xfrm>
            <a:off x="3778250" y="9429750"/>
            <a:ext cx="2889250" cy="496888"/>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F8622AA6-B0C6-4F4A-8EC9-EC2D26B20006}" type="slidenum">
              <a:rPr lang="nl-NL"/>
              <a:pPr>
                <a:defRPr/>
              </a:pPr>
              <a:t>‹nr.›</a:t>
            </a:fld>
            <a:endParaRPr lang="nl-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4" name="Group 2"/>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nl-NL">
                <a:latin typeface="Times New Roman" charset="0"/>
              </a:endParaRPr>
            </a:p>
          </p:txBody>
        </p:sp>
        <p:sp>
          <p:nvSpPr>
            <p:cNvPr id="6"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p:spPr>
          <p:txBody>
            <a:bodyPr wrap="none" anchor="ctr"/>
            <a:lstStyle/>
            <a:p>
              <a:pPr>
                <a:defRPr/>
              </a:pPr>
              <a:endParaRPr lang="nl-NL">
                <a:latin typeface="Times New Roman" charset="0"/>
              </a:endParaRPr>
            </a:p>
          </p:txBody>
        </p:sp>
      </p:grpSp>
      <p:sp>
        <p:nvSpPr>
          <p:cNvPr id="4101" name="Rectangle 5"/>
          <p:cNvSpPr>
            <a:spLocks noGrp="1" noChangeArrowheads="1"/>
          </p:cNvSpPr>
          <p:nvPr>
            <p:ph type="ctrTitle" sz="quarter"/>
          </p:nvPr>
        </p:nvSpPr>
        <p:spPr>
          <a:xfrm>
            <a:off x="1293813" y="762000"/>
            <a:ext cx="7772400" cy="1143000"/>
          </a:xfrm>
        </p:spPr>
        <p:txBody>
          <a:bodyPr anchor="b"/>
          <a:lstStyle>
            <a:lvl1pPr>
              <a:defRPr/>
            </a:lvl1pPr>
          </a:lstStyle>
          <a:p>
            <a:r>
              <a:rPr lang="nl-NL"/>
              <a:t>Klik om het opmaakprofiel van de modeltitel te bewerken</a:t>
            </a:r>
          </a:p>
        </p:txBody>
      </p:sp>
      <p:sp>
        <p:nvSpPr>
          <p:cNvPr id="4102"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nl-NL"/>
              <a:t>Klik om het opmaakprofiel van de modelondertitel te bewerken</a:t>
            </a:r>
          </a:p>
        </p:txBody>
      </p:sp>
      <p:sp>
        <p:nvSpPr>
          <p:cNvPr id="7" name="Rectangle 7"/>
          <p:cNvSpPr>
            <a:spLocks noGrp="1" noChangeArrowheads="1"/>
          </p:cNvSpPr>
          <p:nvPr>
            <p:ph type="dt" sz="quarter" idx="10"/>
          </p:nvPr>
        </p:nvSpPr>
        <p:spPr/>
        <p:txBody>
          <a:bodyPr/>
          <a:lstStyle>
            <a:lvl1pPr>
              <a:defRPr smtClean="0"/>
            </a:lvl1pPr>
          </a:lstStyle>
          <a:p>
            <a:pPr>
              <a:defRPr/>
            </a:pPr>
            <a:endParaRPr lang="nl-NL"/>
          </a:p>
        </p:txBody>
      </p:sp>
      <p:sp>
        <p:nvSpPr>
          <p:cNvPr id="8" name="Rectangle 8"/>
          <p:cNvSpPr>
            <a:spLocks noGrp="1" noChangeArrowheads="1"/>
          </p:cNvSpPr>
          <p:nvPr>
            <p:ph type="ftr" sz="quarter" idx="11"/>
          </p:nvPr>
        </p:nvSpPr>
        <p:spPr/>
        <p:txBody>
          <a:bodyPr/>
          <a:lstStyle>
            <a:lvl1pPr>
              <a:defRPr smtClean="0"/>
            </a:lvl1pPr>
          </a:lstStyle>
          <a:p>
            <a:pPr>
              <a:defRPr/>
            </a:pPr>
            <a:endParaRPr lang="nl-NL"/>
          </a:p>
        </p:txBody>
      </p:sp>
      <p:sp>
        <p:nvSpPr>
          <p:cNvPr id="9" name="Rectangle 9"/>
          <p:cNvSpPr>
            <a:spLocks noGrp="1" noChangeArrowheads="1"/>
          </p:cNvSpPr>
          <p:nvPr>
            <p:ph type="sldNum" sz="quarter" idx="12"/>
          </p:nvPr>
        </p:nvSpPr>
        <p:spPr/>
        <p:txBody>
          <a:bodyPr/>
          <a:lstStyle>
            <a:lvl1pPr>
              <a:defRPr smtClean="0"/>
            </a:lvl1pPr>
          </a:lstStyle>
          <a:p>
            <a:pPr>
              <a:defRPr/>
            </a:pPr>
            <a:fld id="{DDB401B4-7DE9-4A1D-A27A-1D0D10C02B64}" type="slidenum">
              <a:rPr lang="nl-NL"/>
              <a:pPr>
                <a:defRPr/>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dt" sz="half" idx="10"/>
          </p:nvPr>
        </p:nvSpPr>
        <p:spPr>
          <a:ln/>
        </p:spPr>
        <p:txBody>
          <a:bodyPr/>
          <a:lstStyle>
            <a:lvl1pPr>
              <a:defRPr/>
            </a:lvl1pPr>
          </a:lstStyle>
          <a:p>
            <a:pPr>
              <a:defRPr/>
            </a:pPr>
            <a:endParaRPr lang="nl-NL"/>
          </a:p>
        </p:txBody>
      </p:sp>
      <p:sp>
        <p:nvSpPr>
          <p:cNvPr id="5" name="Rectangle 7"/>
          <p:cNvSpPr>
            <a:spLocks noGrp="1" noChangeArrowheads="1"/>
          </p:cNvSpPr>
          <p:nvPr>
            <p:ph type="ftr" sz="quarter" idx="11"/>
          </p:nvPr>
        </p:nvSpPr>
        <p:spPr>
          <a:ln/>
        </p:spPr>
        <p:txBody>
          <a:bodyPr/>
          <a:lstStyle>
            <a:lvl1pPr>
              <a:defRPr/>
            </a:lvl1pPr>
          </a:lstStyle>
          <a:p>
            <a:pPr>
              <a:defRPr/>
            </a:pPr>
            <a:endParaRPr lang="nl-NL"/>
          </a:p>
        </p:txBody>
      </p:sp>
      <p:sp>
        <p:nvSpPr>
          <p:cNvPr id="6" name="Rectangle 8"/>
          <p:cNvSpPr>
            <a:spLocks noGrp="1" noChangeArrowheads="1"/>
          </p:cNvSpPr>
          <p:nvPr>
            <p:ph type="sldNum" sz="quarter" idx="12"/>
          </p:nvPr>
        </p:nvSpPr>
        <p:spPr>
          <a:ln/>
        </p:spPr>
        <p:txBody>
          <a:bodyPr/>
          <a:lstStyle>
            <a:lvl1pPr>
              <a:defRPr/>
            </a:lvl1pPr>
          </a:lstStyle>
          <a:p>
            <a:pPr>
              <a:defRPr/>
            </a:pPr>
            <a:fld id="{EEE6B9CD-3B3E-48BD-A8BA-5693D547B5AF}" type="slidenum">
              <a:rPr lang="nl-NL"/>
              <a:pPr>
                <a:defRPr/>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15100" y="609600"/>
            <a:ext cx="1943100" cy="54864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85800" y="609600"/>
            <a:ext cx="5676900" cy="54864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dt" sz="half" idx="10"/>
          </p:nvPr>
        </p:nvSpPr>
        <p:spPr>
          <a:ln/>
        </p:spPr>
        <p:txBody>
          <a:bodyPr/>
          <a:lstStyle>
            <a:lvl1pPr>
              <a:defRPr/>
            </a:lvl1pPr>
          </a:lstStyle>
          <a:p>
            <a:pPr>
              <a:defRPr/>
            </a:pPr>
            <a:endParaRPr lang="nl-NL"/>
          </a:p>
        </p:txBody>
      </p:sp>
      <p:sp>
        <p:nvSpPr>
          <p:cNvPr id="5" name="Rectangle 7"/>
          <p:cNvSpPr>
            <a:spLocks noGrp="1" noChangeArrowheads="1"/>
          </p:cNvSpPr>
          <p:nvPr>
            <p:ph type="ftr" sz="quarter" idx="11"/>
          </p:nvPr>
        </p:nvSpPr>
        <p:spPr>
          <a:ln/>
        </p:spPr>
        <p:txBody>
          <a:bodyPr/>
          <a:lstStyle>
            <a:lvl1pPr>
              <a:defRPr/>
            </a:lvl1pPr>
          </a:lstStyle>
          <a:p>
            <a:pPr>
              <a:defRPr/>
            </a:pPr>
            <a:endParaRPr lang="nl-NL"/>
          </a:p>
        </p:txBody>
      </p:sp>
      <p:sp>
        <p:nvSpPr>
          <p:cNvPr id="6" name="Rectangle 8"/>
          <p:cNvSpPr>
            <a:spLocks noGrp="1" noChangeArrowheads="1"/>
          </p:cNvSpPr>
          <p:nvPr>
            <p:ph type="sldNum" sz="quarter" idx="12"/>
          </p:nvPr>
        </p:nvSpPr>
        <p:spPr>
          <a:ln/>
        </p:spPr>
        <p:txBody>
          <a:bodyPr/>
          <a:lstStyle>
            <a:lvl1pPr>
              <a:defRPr/>
            </a:lvl1pPr>
          </a:lstStyle>
          <a:p>
            <a:pPr>
              <a:defRPr/>
            </a:pPr>
            <a:fld id="{F1CA2087-7619-4C4A-9EF3-9E072B442696}" type="slidenum">
              <a:rPr lang="nl-NL"/>
              <a:pPr>
                <a:defRPr/>
              </a:pPr>
              <a:t>‹nr.›</a:t>
            </a:fld>
            <a:endParaRPr lang="nl-N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el, tekst en illustratie">
    <p:spTree>
      <p:nvGrpSpPr>
        <p:cNvPr id="1" name=""/>
        <p:cNvGrpSpPr/>
        <p:nvPr/>
      </p:nvGrpSpPr>
      <p:grpSpPr>
        <a:xfrm>
          <a:off x="0" y="0"/>
          <a:ext cx="0" cy="0"/>
          <a:chOff x="0" y="0"/>
          <a:chExt cx="0" cy="0"/>
        </a:xfrm>
      </p:grpSpPr>
      <p:sp>
        <p:nvSpPr>
          <p:cNvPr id="2" name="Titel 1"/>
          <p:cNvSpPr>
            <a:spLocks noGrp="1"/>
          </p:cNvSpPr>
          <p:nvPr>
            <p:ph type="title"/>
          </p:nvPr>
        </p:nvSpPr>
        <p:spPr>
          <a:xfrm>
            <a:off x="685800" y="609600"/>
            <a:ext cx="7772400" cy="1143000"/>
          </a:xfrm>
        </p:spPr>
        <p:txBody>
          <a:bodyPr/>
          <a:lstStyle/>
          <a:p>
            <a:r>
              <a:rPr lang="nl-NL" smtClean="0"/>
              <a:t>Klik om de stijl te bewerken</a:t>
            </a:r>
            <a:endParaRPr lang="nl-NL"/>
          </a:p>
        </p:txBody>
      </p:sp>
      <p:sp>
        <p:nvSpPr>
          <p:cNvPr id="3" name="Tijdelijke aanduiding voor tekst 2"/>
          <p:cNvSpPr>
            <a:spLocks noGrp="1"/>
          </p:cNvSpPr>
          <p:nvPr>
            <p:ph type="body" sz="half" idx="1"/>
          </p:nvPr>
        </p:nvSpPr>
        <p:spPr>
          <a:xfrm>
            <a:off x="685800" y="1981200"/>
            <a:ext cx="3810000" cy="41148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llustratie 3"/>
          <p:cNvSpPr>
            <a:spLocks noGrp="1"/>
          </p:cNvSpPr>
          <p:nvPr>
            <p:ph type="clipArt" sz="half" idx="2"/>
          </p:nvPr>
        </p:nvSpPr>
        <p:spPr>
          <a:xfrm>
            <a:off x="4648200" y="1981200"/>
            <a:ext cx="3810000" cy="4114800"/>
          </a:xfrm>
        </p:spPr>
        <p:txBody>
          <a:bodyPr/>
          <a:lstStyle/>
          <a:p>
            <a:pPr lvl="0"/>
            <a:endParaRPr lang="nl-NL" noProof="0" smtClean="0"/>
          </a:p>
        </p:txBody>
      </p:sp>
      <p:sp>
        <p:nvSpPr>
          <p:cNvPr id="5" name="Rectangle 6"/>
          <p:cNvSpPr>
            <a:spLocks noGrp="1" noChangeArrowheads="1"/>
          </p:cNvSpPr>
          <p:nvPr>
            <p:ph type="dt" sz="half" idx="10"/>
          </p:nvPr>
        </p:nvSpPr>
        <p:spPr>
          <a:ln/>
        </p:spPr>
        <p:txBody>
          <a:bodyPr/>
          <a:lstStyle>
            <a:lvl1pPr>
              <a:defRPr/>
            </a:lvl1pPr>
          </a:lstStyle>
          <a:p>
            <a:pPr>
              <a:defRPr/>
            </a:pPr>
            <a:endParaRPr lang="nl-NL"/>
          </a:p>
        </p:txBody>
      </p:sp>
      <p:sp>
        <p:nvSpPr>
          <p:cNvPr id="6" name="Rectangle 7"/>
          <p:cNvSpPr>
            <a:spLocks noGrp="1" noChangeArrowheads="1"/>
          </p:cNvSpPr>
          <p:nvPr>
            <p:ph type="ftr" sz="quarter" idx="11"/>
          </p:nvPr>
        </p:nvSpPr>
        <p:spPr>
          <a:ln/>
        </p:spPr>
        <p:txBody>
          <a:bodyPr/>
          <a:lstStyle>
            <a:lvl1pPr>
              <a:defRPr/>
            </a:lvl1pPr>
          </a:lstStyle>
          <a:p>
            <a:pPr>
              <a:defRPr/>
            </a:pPr>
            <a:endParaRPr lang="nl-NL"/>
          </a:p>
        </p:txBody>
      </p:sp>
      <p:sp>
        <p:nvSpPr>
          <p:cNvPr id="7" name="Rectangle 8"/>
          <p:cNvSpPr>
            <a:spLocks noGrp="1" noChangeArrowheads="1"/>
          </p:cNvSpPr>
          <p:nvPr>
            <p:ph type="sldNum" sz="quarter" idx="12"/>
          </p:nvPr>
        </p:nvSpPr>
        <p:spPr>
          <a:ln/>
        </p:spPr>
        <p:txBody>
          <a:bodyPr/>
          <a:lstStyle>
            <a:lvl1pPr>
              <a:defRPr/>
            </a:lvl1pPr>
          </a:lstStyle>
          <a:p>
            <a:pPr>
              <a:defRPr/>
            </a:pPr>
            <a:fld id="{64CFB717-E443-45D8-96E9-E67FA2CE068E}" type="slidenum">
              <a:rPr lang="nl-NL"/>
              <a:pPr>
                <a:defRPr/>
              </a:pPr>
              <a:t>‹nr.›</a:t>
            </a:fld>
            <a:endParaRPr lang="nl-N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el, illustratie en tekst">
    <p:spTree>
      <p:nvGrpSpPr>
        <p:cNvPr id="1" name=""/>
        <p:cNvGrpSpPr/>
        <p:nvPr/>
      </p:nvGrpSpPr>
      <p:grpSpPr>
        <a:xfrm>
          <a:off x="0" y="0"/>
          <a:ext cx="0" cy="0"/>
          <a:chOff x="0" y="0"/>
          <a:chExt cx="0" cy="0"/>
        </a:xfrm>
      </p:grpSpPr>
      <p:sp>
        <p:nvSpPr>
          <p:cNvPr id="2" name="Titel 1"/>
          <p:cNvSpPr>
            <a:spLocks noGrp="1"/>
          </p:cNvSpPr>
          <p:nvPr>
            <p:ph type="title"/>
          </p:nvPr>
        </p:nvSpPr>
        <p:spPr>
          <a:xfrm>
            <a:off x="685800" y="609600"/>
            <a:ext cx="7772400" cy="1143000"/>
          </a:xfrm>
        </p:spPr>
        <p:txBody>
          <a:bodyPr/>
          <a:lstStyle/>
          <a:p>
            <a:r>
              <a:rPr lang="nl-NL" smtClean="0"/>
              <a:t>Klik om de stijl te bewerken</a:t>
            </a:r>
            <a:endParaRPr lang="nl-NL"/>
          </a:p>
        </p:txBody>
      </p:sp>
      <p:sp>
        <p:nvSpPr>
          <p:cNvPr id="3" name="Tijdelijke aanduiding voor illustratie 2"/>
          <p:cNvSpPr>
            <a:spLocks noGrp="1"/>
          </p:cNvSpPr>
          <p:nvPr>
            <p:ph type="clipArt" sz="half" idx="1"/>
          </p:nvPr>
        </p:nvSpPr>
        <p:spPr>
          <a:xfrm>
            <a:off x="685800" y="1981200"/>
            <a:ext cx="3810000" cy="4114800"/>
          </a:xfrm>
        </p:spPr>
        <p:txBody>
          <a:bodyPr/>
          <a:lstStyle/>
          <a:p>
            <a:pPr lvl="0"/>
            <a:endParaRPr lang="nl-NL" noProof="0" smtClean="0"/>
          </a:p>
        </p:txBody>
      </p:sp>
      <p:sp>
        <p:nvSpPr>
          <p:cNvPr id="4" name="Tijdelijke aanduiding voor tekst 3"/>
          <p:cNvSpPr>
            <a:spLocks noGrp="1"/>
          </p:cNvSpPr>
          <p:nvPr>
            <p:ph type="body" sz="half" idx="2"/>
          </p:nvPr>
        </p:nvSpPr>
        <p:spPr>
          <a:xfrm>
            <a:off x="4648200" y="1981200"/>
            <a:ext cx="3810000" cy="41148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6"/>
          <p:cNvSpPr>
            <a:spLocks noGrp="1" noChangeArrowheads="1"/>
          </p:cNvSpPr>
          <p:nvPr>
            <p:ph type="dt" sz="half" idx="10"/>
          </p:nvPr>
        </p:nvSpPr>
        <p:spPr>
          <a:ln/>
        </p:spPr>
        <p:txBody>
          <a:bodyPr/>
          <a:lstStyle>
            <a:lvl1pPr>
              <a:defRPr/>
            </a:lvl1pPr>
          </a:lstStyle>
          <a:p>
            <a:pPr>
              <a:defRPr/>
            </a:pPr>
            <a:endParaRPr lang="nl-NL"/>
          </a:p>
        </p:txBody>
      </p:sp>
      <p:sp>
        <p:nvSpPr>
          <p:cNvPr id="6" name="Rectangle 7"/>
          <p:cNvSpPr>
            <a:spLocks noGrp="1" noChangeArrowheads="1"/>
          </p:cNvSpPr>
          <p:nvPr>
            <p:ph type="ftr" sz="quarter" idx="11"/>
          </p:nvPr>
        </p:nvSpPr>
        <p:spPr>
          <a:ln/>
        </p:spPr>
        <p:txBody>
          <a:bodyPr/>
          <a:lstStyle>
            <a:lvl1pPr>
              <a:defRPr/>
            </a:lvl1pPr>
          </a:lstStyle>
          <a:p>
            <a:pPr>
              <a:defRPr/>
            </a:pPr>
            <a:endParaRPr lang="nl-NL"/>
          </a:p>
        </p:txBody>
      </p:sp>
      <p:sp>
        <p:nvSpPr>
          <p:cNvPr id="7" name="Rectangle 8"/>
          <p:cNvSpPr>
            <a:spLocks noGrp="1" noChangeArrowheads="1"/>
          </p:cNvSpPr>
          <p:nvPr>
            <p:ph type="sldNum" sz="quarter" idx="12"/>
          </p:nvPr>
        </p:nvSpPr>
        <p:spPr>
          <a:ln/>
        </p:spPr>
        <p:txBody>
          <a:bodyPr/>
          <a:lstStyle>
            <a:lvl1pPr>
              <a:defRPr/>
            </a:lvl1pPr>
          </a:lstStyle>
          <a:p>
            <a:pPr>
              <a:defRPr/>
            </a:pPr>
            <a:fld id="{D4BEB999-26BA-4DA8-8B63-FD8681FE5546}" type="slidenum">
              <a:rPr lang="nl-NL"/>
              <a:pPr>
                <a:defRPr/>
              </a:pPr>
              <a:t>‹nr.›</a:t>
            </a:fld>
            <a:endParaRPr lang="nl-NL"/>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el en diagram of organigram">
    <p:spTree>
      <p:nvGrpSpPr>
        <p:cNvPr id="1" name=""/>
        <p:cNvGrpSpPr/>
        <p:nvPr/>
      </p:nvGrpSpPr>
      <p:grpSpPr>
        <a:xfrm>
          <a:off x="0" y="0"/>
          <a:ext cx="0" cy="0"/>
          <a:chOff x="0" y="0"/>
          <a:chExt cx="0" cy="0"/>
        </a:xfrm>
      </p:grpSpPr>
      <p:sp>
        <p:nvSpPr>
          <p:cNvPr id="2" name="Titel 1"/>
          <p:cNvSpPr>
            <a:spLocks noGrp="1"/>
          </p:cNvSpPr>
          <p:nvPr>
            <p:ph type="title"/>
          </p:nvPr>
        </p:nvSpPr>
        <p:spPr>
          <a:xfrm>
            <a:off x="685800" y="609600"/>
            <a:ext cx="7772400" cy="1143000"/>
          </a:xfrm>
        </p:spPr>
        <p:txBody>
          <a:bodyPr/>
          <a:lstStyle/>
          <a:p>
            <a:r>
              <a:rPr lang="nl-NL" smtClean="0"/>
              <a:t>Klik om de stijl te bewerken</a:t>
            </a:r>
            <a:endParaRPr lang="nl-NL"/>
          </a:p>
        </p:txBody>
      </p:sp>
      <p:sp>
        <p:nvSpPr>
          <p:cNvPr id="3" name="Tijdelijke aanduiding voor SmartArt 2"/>
          <p:cNvSpPr>
            <a:spLocks noGrp="1"/>
          </p:cNvSpPr>
          <p:nvPr>
            <p:ph type="dgm" idx="1"/>
          </p:nvPr>
        </p:nvSpPr>
        <p:spPr>
          <a:xfrm>
            <a:off x="685800" y="1981200"/>
            <a:ext cx="7772400" cy="4114800"/>
          </a:xfrm>
        </p:spPr>
        <p:txBody>
          <a:bodyPr/>
          <a:lstStyle/>
          <a:p>
            <a:pPr lvl="0"/>
            <a:endParaRPr lang="nl-NL"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nl-NL"/>
          </a:p>
        </p:txBody>
      </p:sp>
      <p:sp>
        <p:nvSpPr>
          <p:cNvPr id="5" name="Rectangle 7"/>
          <p:cNvSpPr>
            <a:spLocks noGrp="1" noChangeArrowheads="1"/>
          </p:cNvSpPr>
          <p:nvPr>
            <p:ph type="ftr" sz="quarter" idx="11"/>
          </p:nvPr>
        </p:nvSpPr>
        <p:spPr>
          <a:ln/>
        </p:spPr>
        <p:txBody>
          <a:bodyPr/>
          <a:lstStyle>
            <a:lvl1pPr>
              <a:defRPr/>
            </a:lvl1pPr>
          </a:lstStyle>
          <a:p>
            <a:pPr>
              <a:defRPr/>
            </a:pPr>
            <a:endParaRPr lang="nl-NL"/>
          </a:p>
        </p:txBody>
      </p:sp>
      <p:sp>
        <p:nvSpPr>
          <p:cNvPr id="6" name="Rectangle 8"/>
          <p:cNvSpPr>
            <a:spLocks noGrp="1" noChangeArrowheads="1"/>
          </p:cNvSpPr>
          <p:nvPr>
            <p:ph type="sldNum" sz="quarter" idx="12"/>
          </p:nvPr>
        </p:nvSpPr>
        <p:spPr>
          <a:ln/>
        </p:spPr>
        <p:txBody>
          <a:bodyPr/>
          <a:lstStyle>
            <a:lvl1pPr>
              <a:defRPr/>
            </a:lvl1pPr>
          </a:lstStyle>
          <a:p>
            <a:pPr>
              <a:defRPr/>
            </a:pPr>
            <a:fld id="{DEDE5C67-D250-470A-A862-09B13293FB7D}" type="slidenum">
              <a:rPr lang="nl-NL"/>
              <a:pPr>
                <a:defRPr/>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dt" sz="half" idx="10"/>
          </p:nvPr>
        </p:nvSpPr>
        <p:spPr>
          <a:ln/>
        </p:spPr>
        <p:txBody>
          <a:bodyPr/>
          <a:lstStyle>
            <a:lvl1pPr>
              <a:defRPr/>
            </a:lvl1pPr>
          </a:lstStyle>
          <a:p>
            <a:pPr>
              <a:defRPr/>
            </a:pPr>
            <a:endParaRPr lang="nl-NL"/>
          </a:p>
        </p:txBody>
      </p:sp>
      <p:sp>
        <p:nvSpPr>
          <p:cNvPr id="5" name="Rectangle 7"/>
          <p:cNvSpPr>
            <a:spLocks noGrp="1" noChangeArrowheads="1"/>
          </p:cNvSpPr>
          <p:nvPr>
            <p:ph type="ftr" sz="quarter" idx="11"/>
          </p:nvPr>
        </p:nvSpPr>
        <p:spPr>
          <a:ln/>
        </p:spPr>
        <p:txBody>
          <a:bodyPr/>
          <a:lstStyle>
            <a:lvl1pPr>
              <a:defRPr/>
            </a:lvl1pPr>
          </a:lstStyle>
          <a:p>
            <a:pPr>
              <a:defRPr/>
            </a:pPr>
            <a:endParaRPr lang="nl-NL"/>
          </a:p>
        </p:txBody>
      </p:sp>
      <p:sp>
        <p:nvSpPr>
          <p:cNvPr id="6" name="Rectangle 8"/>
          <p:cNvSpPr>
            <a:spLocks noGrp="1" noChangeArrowheads="1"/>
          </p:cNvSpPr>
          <p:nvPr>
            <p:ph type="sldNum" sz="quarter" idx="12"/>
          </p:nvPr>
        </p:nvSpPr>
        <p:spPr>
          <a:ln/>
        </p:spPr>
        <p:txBody>
          <a:bodyPr/>
          <a:lstStyle>
            <a:lvl1pPr>
              <a:defRPr/>
            </a:lvl1pPr>
          </a:lstStyle>
          <a:p>
            <a:pPr>
              <a:defRPr/>
            </a:pPr>
            <a:fld id="{76C24E1B-31E8-4854-93EE-1D7EF06D03C4}" type="slidenum">
              <a:rPr lang="nl-NL"/>
              <a:pPr>
                <a:defRPr/>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6"/>
          <p:cNvSpPr>
            <a:spLocks noGrp="1" noChangeArrowheads="1"/>
          </p:cNvSpPr>
          <p:nvPr>
            <p:ph type="dt" sz="half" idx="10"/>
          </p:nvPr>
        </p:nvSpPr>
        <p:spPr>
          <a:ln/>
        </p:spPr>
        <p:txBody>
          <a:bodyPr/>
          <a:lstStyle>
            <a:lvl1pPr>
              <a:defRPr/>
            </a:lvl1pPr>
          </a:lstStyle>
          <a:p>
            <a:pPr>
              <a:defRPr/>
            </a:pPr>
            <a:endParaRPr lang="nl-NL"/>
          </a:p>
        </p:txBody>
      </p:sp>
      <p:sp>
        <p:nvSpPr>
          <p:cNvPr id="5" name="Rectangle 7"/>
          <p:cNvSpPr>
            <a:spLocks noGrp="1" noChangeArrowheads="1"/>
          </p:cNvSpPr>
          <p:nvPr>
            <p:ph type="ftr" sz="quarter" idx="11"/>
          </p:nvPr>
        </p:nvSpPr>
        <p:spPr>
          <a:ln/>
        </p:spPr>
        <p:txBody>
          <a:bodyPr/>
          <a:lstStyle>
            <a:lvl1pPr>
              <a:defRPr/>
            </a:lvl1pPr>
          </a:lstStyle>
          <a:p>
            <a:pPr>
              <a:defRPr/>
            </a:pPr>
            <a:endParaRPr lang="nl-NL"/>
          </a:p>
        </p:txBody>
      </p:sp>
      <p:sp>
        <p:nvSpPr>
          <p:cNvPr id="6" name="Rectangle 8"/>
          <p:cNvSpPr>
            <a:spLocks noGrp="1" noChangeArrowheads="1"/>
          </p:cNvSpPr>
          <p:nvPr>
            <p:ph type="sldNum" sz="quarter" idx="12"/>
          </p:nvPr>
        </p:nvSpPr>
        <p:spPr>
          <a:ln/>
        </p:spPr>
        <p:txBody>
          <a:bodyPr/>
          <a:lstStyle>
            <a:lvl1pPr>
              <a:defRPr/>
            </a:lvl1pPr>
          </a:lstStyle>
          <a:p>
            <a:pPr>
              <a:defRPr/>
            </a:pPr>
            <a:fld id="{F8481E7A-8D02-40C0-9BE2-F02AE5989F26}" type="slidenum">
              <a:rPr lang="nl-NL"/>
              <a:pPr>
                <a:defRPr/>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6"/>
          <p:cNvSpPr>
            <a:spLocks noGrp="1" noChangeArrowheads="1"/>
          </p:cNvSpPr>
          <p:nvPr>
            <p:ph type="dt" sz="half" idx="10"/>
          </p:nvPr>
        </p:nvSpPr>
        <p:spPr>
          <a:ln/>
        </p:spPr>
        <p:txBody>
          <a:bodyPr/>
          <a:lstStyle>
            <a:lvl1pPr>
              <a:defRPr/>
            </a:lvl1pPr>
          </a:lstStyle>
          <a:p>
            <a:pPr>
              <a:defRPr/>
            </a:pPr>
            <a:endParaRPr lang="nl-NL"/>
          </a:p>
        </p:txBody>
      </p:sp>
      <p:sp>
        <p:nvSpPr>
          <p:cNvPr id="6" name="Rectangle 7"/>
          <p:cNvSpPr>
            <a:spLocks noGrp="1" noChangeArrowheads="1"/>
          </p:cNvSpPr>
          <p:nvPr>
            <p:ph type="ftr" sz="quarter" idx="11"/>
          </p:nvPr>
        </p:nvSpPr>
        <p:spPr>
          <a:ln/>
        </p:spPr>
        <p:txBody>
          <a:bodyPr/>
          <a:lstStyle>
            <a:lvl1pPr>
              <a:defRPr/>
            </a:lvl1pPr>
          </a:lstStyle>
          <a:p>
            <a:pPr>
              <a:defRPr/>
            </a:pPr>
            <a:endParaRPr lang="nl-NL"/>
          </a:p>
        </p:txBody>
      </p:sp>
      <p:sp>
        <p:nvSpPr>
          <p:cNvPr id="7" name="Rectangle 8"/>
          <p:cNvSpPr>
            <a:spLocks noGrp="1" noChangeArrowheads="1"/>
          </p:cNvSpPr>
          <p:nvPr>
            <p:ph type="sldNum" sz="quarter" idx="12"/>
          </p:nvPr>
        </p:nvSpPr>
        <p:spPr>
          <a:ln/>
        </p:spPr>
        <p:txBody>
          <a:bodyPr/>
          <a:lstStyle>
            <a:lvl1pPr>
              <a:defRPr/>
            </a:lvl1pPr>
          </a:lstStyle>
          <a:p>
            <a:pPr>
              <a:defRPr/>
            </a:pPr>
            <a:fld id="{CAE807B6-5DB2-4D4A-88A6-2B39A984DFC9}" type="slidenum">
              <a:rPr lang="nl-NL"/>
              <a:pPr>
                <a:defRPr/>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Rectangle 6"/>
          <p:cNvSpPr>
            <a:spLocks noGrp="1" noChangeArrowheads="1"/>
          </p:cNvSpPr>
          <p:nvPr>
            <p:ph type="dt" sz="half" idx="10"/>
          </p:nvPr>
        </p:nvSpPr>
        <p:spPr>
          <a:ln/>
        </p:spPr>
        <p:txBody>
          <a:bodyPr/>
          <a:lstStyle>
            <a:lvl1pPr>
              <a:defRPr/>
            </a:lvl1pPr>
          </a:lstStyle>
          <a:p>
            <a:pPr>
              <a:defRPr/>
            </a:pPr>
            <a:endParaRPr lang="nl-NL"/>
          </a:p>
        </p:txBody>
      </p:sp>
      <p:sp>
        <p:nvSpPr>
          <p:cNvPr id="8" name="Rectangle 7"/>
          <p:cNvSpPr>
            <a:spLocks noGrp="1" noChangeArrowheads="1"/>
          </p:cNvSpPr>
          <p:nvPr>
            <p:ph type="ftr" sz="quarter" idx="11"/>
          </p:nvPr>
        </p:nvSpPr>
        <p:spPr>
          <a:ln/>
        </p:spPr>
        <p:txBody>
          <a:bodyPr/>
          <a:lstStyle>
            <a:lvl1pPr>
              <a:defRPr/>
            </a:lvl1pPr>
          </a:lstStyle>
          <a:p>
            <a:pPr>
              <a:defRPr/>
            </a:pPr>
            <a:endParaRPr lang="nl-NL"/>
          </a:p>
        </p:txBody>
      </p:sp>
      <p:sp>
        <p:nvSpPr>
          <p:cNvPr id="9" name="Rectangle 8"/>
          <p:cNvSpPr>
            <a:spLocks noGrp="1" noChangeArrowheads="1"/>
          </p:cNvSpPr>
          <p:nvPr>
            <p:ph type="sldNum" sz="quarter" idx="12"/>
          </p:nvPr>
        </p:nvSpPr>
        <p:spPr>
          <a:ln/>
        </p:spPr>
        <p:txBody>
          <a:bodyPr/>
          <a:lstStyle>
            <a:lvl1pPr>
              <a:defRPr/>
            </a:lvl1pPr>
          </a:lstStyle>
          <a:p>
            <a:pPr>
              <a:defRPr/>
            </a:pPr>
            <a:fld id="{F649BCA8-59AD-4E0B-9814-411D8836D766}" type="slidenum">
              <a:rPr lang="nl-NL"/>
              <a:pPr>
                <a:defRPr/>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6"/>
          <p:cNvSpPr>
            <a:spLocks noGrp="1" noChangeArrowheads="1"/>
          </p:cNvSpPr>
          <p:nvPr>
            <p:ph type="dt" sz="half" idx="10"/>
          </p:nvPr>
        </p:nvSpPr>
        <p:spPr>
          <a:ln/>
        </p:spPr>
        <p:txBody>
          <a:bodyPr/>
          <a:lstStyle>
            <a:lvl1pPr>
              <a:defRPr/>
            </a:lvl1pPr>
          </a:lstStyle>
          <a:p>
            <a:pPr>
              <a:defRPr/>
            </a:pPr>
            <a:endParaRPr lang="nl-NL"/>
          </a:p>
        </p:txBody>
      </p:sp>
      <p:sp>
        <p:nvSpPr>
          <p:cNvPr id="4" name="Rectangle 7"/>
          <p:cNvSpPr>
            <a:spLocks noGrp="1" noChangeArrowheads="1"/>
          </p:cNvSpPr>
          <p:nvPr>
            <p:ph type="ftr" sz="quarter" idx="11"/>
          </p:nvPr>
        </p:nvSpPr>
        <p:spPr>
          <a:ln/>
        </p:spPr>
        <p:txBody>
          <a:bodyPr/>
          <a:lstStyle>
            <a:lvl1pPr>
              <a:defRPr/>
            </a:lvl1pPr>
          </a:lstStyle>
          <a:p>
            <a:pPr>
              <a:defRPr/>
            </a:pPr>
            <a:endParaRPr lang="nl-NL"/>
          </a:p>
        </p:txBody>
      </p:sp>
      <p:sp>
        <p:nvSpPr>
          <p:cNvPr id="5" name="Rectangle 8"/>
          <p:cNvSpPr>
            <a:spLocks noGrp="1" noChangeArrowheads="1"/>
          </p:cNvSpPr>
          <p:nvPr>
            <p:ph type="sldNum" sz="quarter" idx="12"/>
          </p:nvPr>
        </p:nvSpPr>
        <p:spPr>
          <a:ln/>
        </p:spPr>
        <p:txBody>
          <a:bodyPr/>
          <a:lstStyle>
            <a:lvl1pPr>
              <a:defRPr/>
            </a:lvl1pPr>
          </a:lstStyle>
          <a:p>
            <a:pPr>
              <a:defRPr/>
            </a:pPr>
            <a:fld id="{34C15EFF-FB65-41DB-9D28-E2ADEE511A6C}" type="slidenum">
              <a:rPr lang="nl-NL"/>
              <a:pPr>
                <a:defRPr/>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nl-NL"/>
          </a:p>
        </p:txBody>
      </p:sp>
      <p:sp>
        <p:nvSpPr>
          <p:cNvPr id="3" name="Rectangle 7"/>
          <p:cNvSpPr>
            <a:spLocks noGrp="1" noChangeArrowheads="1"/>
          </p:cNvSpPr>
          <p:nvPr>
            <p:ph type="ftr" sz="quarter" idx="11"/>
          </p:nvPr>
        </p:nvSpPr>
        <p:spPr>
          <a:ln/>
        </p:spPr>
        <p:txBody>
          <a:bodyPr/>
          <a:lstStyle>
            <a:lvl1pPr>
              <a:defRPr/>
            </a:lvl1pPr>
          </a:lstStyle>
          <a:p>
            <a:pPr>
              <a:defRPr/>
            </a:pPr>
            <a:endParaRPr lang="nl-NL"/>
          </a:p>
        </p:txBody>
      </p:sp>
      <p:sp>
        <p:nvSpPr>
          <p:cNvPr id="4" name="Rectangle 8"/>
          <p:cNvSpPr>
            <a:spLocks noGrp="1" noChangeArrowheads="1"/>
          </p:cNvSpPr>
          <p:nvPr>
            <p:ph type="sldNum" sz="quarter" idx="12"/>
          </p:nvPr>
        </p:nvSpPr>
        <p:spPr>
          <a:ln/>
        </p:spPr>
        <p:txBody>
          <a:bodyPr/>
          <a:lstStyle>
            <a:lvl1pPr>
              <a:defRPr/>
            </a:lvl1pPr>
          </a:lstStyle>
          <a:p>
            <a:pPr>
              <a:defRPr/>
            </a:pPr>
            <a:fld id="{E8198824-2FE7-4DCC-904D-F81BD08C1946}" type="slidenum">
              <a:rPr lang="nl-NL"/>
              <a:pPr>
                <a:defRPr/>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6"/>
          <p:cNvSpPr>
            <a:spLocks noGrp="1" noChangeArrowheads="1"/>
          </p:cNvSpPr>
          <p:nvPr>
            <p:ph type="dt" sz="half" idx="10"/>
          </p:nvPr>
        </p:nvSpPr>
        <p:spPr>
          <a:ln/>
        </p:spPr>
        <p:txBody>
          <a:bodyPr/>
          <a:lstStyle>
            <a:lvl1pPr>
              <a:defRPr/>
            </a:lvl1pPr>
          </a:lstStyle>
          <a:p>
            <a:pPr>
              <a:defRPr/>
            </a:pPr>
            <a:endParaRPr lang="nl-NL"/>
          </a:p>
        </p:txBody>
      </p:sp>
      <p:sp>
        <p:nvSpPr>
          <p:cNvPr id="6" name="Rectangle 7"/>
          <p:cNvSpPr>
            <a:spLocks noGrp="1" noChangeArrowheads="1"/>
          </p:cNvSpPr>
          <p:nvPr>
            <p:ph type="ftr" sz="quarter" idx="11"/>
          </p:nvPr>
        </p:nvSpPr>
        <p:spPr>
          <a:ln/>
        </p:spPr>
        <p:txBody>
          <a:bodyPr/>
          <a:lstStyle>
            <a:lvl1pPr>
              <a:defRPr/>
            </a:lvl1pPr>
          </a:lstStyle>
          <a:p>
            <a:pPr>
              <a:defRPr/>
            </a:pPr>
            <a:endParaRPr lang="nl-NL"/>
          </a:p>
        </p:txBody>
      </p:sp>
      <p:sp>
        <p:nvSpPr>
          <p:cNvPr id="7" name="Rectangle 8"/>
          <p:cNvSpPr>
            <a:spLocks noGrp="1" noChangeArrowheads="1"/>
          </p:cNvSpPr>
          <p:nvPr>
            <p:ph type="sldNum" sz="quarter" idx="12"/>
          </p:nvPr>
        </p:nvSpPr>
        <p:spPr>
          <a:ln/>
        </p:spPr>
        <p:txBody>
          <a:bodyPr/>
          <a:lstStyle>
            <a:lvl1pPr>
              <a:defRPr/>
            </a:lvl1pPr>
          </a:lstStyle>
          <a:p>
            <a:pPr>
              <a:defRPr/>
            </a:pPr>
            <a:fld id="{112CC930-A107-41BF-8D3C-994A04EC8BF6}" type="slidenum">
              <a:rPr lang="nl-NL"/>
              <a:pPr>
                <a:defRPr/>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6"/>
          <p:cNvSpPr>
            <a:spLocks noGrp="1" noChangeArrowheads="1"/>
          </p:cNvSpPr>
          <p:nvPr>
            <p:ph type="dt" sz="half" idx="10"/>
          </p:nvPr>
        </p:nvSpPr>
        <p:spPr>
          <a:ln/>
        </p:spPr>
        <p:txBody>
          <a:bodyPr/>
          <a:lstStyle>
            <a:lvl1pPr>
              <a:defRPr/>
            </a:lvl1pPr>
          </a:lstStyle>
          <a:p>
            <a:pPr>
              <a:defRPr/>
            </a:pPr>
            <a:endParaRPr lang="nl-NL"/>
          </a:p>
        </p:txBody>
      </p:sp>
      <p:sp>
        <p:nvSpPr>
          <p:cNvPr id="6" name="Rectangle 7"/>
          <p:cNvSpPr>
            <a:spLocks noGrp="1" noChangeArrowheads="1"/>
          </p:cNvSpPr>
          <p:nvPr>
            <p:ph type="ftr" sz="quarter" idx="11"/>
          </p:nvPr>
        </p:nvSpPr>
        <p:spPr>
          <a:ln/>
        </p:spPr>
        <p:txBody>
          <a:bodyPr/>
          <a:lstStyle>
            <a:lvl1pPr>
              <a:defRPr/>
            </a:lvl1pPr>
          </a:lstStyle>
          <a:p>
            <a:pPr>
              <a:defRPr/>
            </a:pPr>
            <a:endParaRPr lang="nl-NL"/>
          </a:p>
        </p:txBody>
      </p:sp>
      <p:sp>
        <p:nvSpPr>
          <p:cNvPr id="7" name="Rectangle 8"/>
          <p:cNvSpPr>
            <a:spLocks noGrp="1" noChangeArrowheads="1"/>
          </p:cNvSpPr>
          <p:nvPr>
            <p:ph type="sldNum" sz="quarter" idx="12"/>
          </p:nvPr>
        </p:nvSpPr>
        <p:spPr>
          <a:ln/>
        </p:spPr>
        <p:txBody>
          <a:bodyPr/>
          <a:lstStyle>
            <a:lvl1pPr>
              <a:defRPr/>
            </a:lvl1pPr>
          </a:lstStyle>
          <a:p>
            <a:pPr>
              <a:defRPr/>
            </a:pPr>
            <a:fld id="{E60C1D45-6A28-4766-8349-88075C480BF1}" type="slidenum">
              <a:rPr lang="nl-NL"/>
              <a:pPr>
                <a:defRPr/>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588"/>
            <a:ext cx="9132888" cy="6845300"/>
            <a:chOff x="0" y="1"/>
            <a:chExt cx="5753" cy="4312"/>
          </a:xfrm>
        </p:grpSpPr>
        <p:sp>
          <p:nvSpPr>
            <p:cNvPr id="307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nl-NL">
                <a:latin typeface="Times New Roman" charset="0"/>
              </a:endParaRPr>
            </a:p>
          </p:txBody>
        </p:sp>
        <p:sp>
          <p:nvSpPr>
            <p:cNvPr id="307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pPr>
                <a:defRPr/>
              </a:pPr>
              <a:endParaRPr lang="nl-NL">
                <a:latin typeface="Times New Roman" charset="0"/>
              </a:endParaRPr>
            </a:p>
          </p:txBody>
        </p:sp>
      </p:grpSp>
      <p:sp>
        <p:nvSpPr>
          <p:cNvPr id="307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nl-NL" smtClean="0"/>
              <a:t>Klik om het opmaakprofiel van de modeltitel te bewerken</a:t>
            </a:r>
          </a:p>
        </p:txBody>
      </p:sp>
      <p:sp>
        <p:nvSpPr>
          <p:cNvPr id="307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smtClean="0"/>
            </a:lvl1pPr>
          </a:lstStyle>
          <a:p>
            <a:pPr>
              <a:defRPr/>
            </a:pPr>
            <a:endParaRPr lang="nl-NL"/>
          </a:p>
        </p:txBody>
      </p:sp>
      <p:sp>
        <p:nvSpPr>
          <p:cNvPr id="307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smtClean="0"/>
            </a:lvl1pPr>
          </a:lstStyle>
          <a:p>
            <a:pPr>
              <a:defRPr/>
            </a:pPr>
            <a:endParaRPr lang="nl-NL"/>
          </a:p>
        </p:txBody>
      </p:sp>
      <p:sp>
        <p:nvSpPr>
          <p:cNvPr id="308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smtClean="0"/>
            </a:lvl1pPr>
          </a:lstStyle>
          <a:p>
            <a:pPr>
              <a:defRPr/>
            </a:pPr>
            <a:fld id="{EC12F31D-007C-4D3D-9991-6E8605504D7B}" type="slidenum">
              <a:rPr lang="nl-NL"/>
              <a:pPr>
                <a:defRPr/>
              </a:pPr>
              <a:t>‹nr.›</a:t>
            </a:fld>
            <a:endParaRPr lang="nl-NL"/>
          </a:p>
        </p:txBody>
      </p:sp>
      <p:sp>
        <p:nvSpPr>
          <p:cNvPr id="2055"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Tree>
  </p:cSld>
  <p:clrMap bg1="dk2" tx1="lt1" bg2="dk1" tx2="lt2" accent1="accent1" accent2="accent2" accent3="accent3" accent4="accent4" accent5="accent5" accent6="accent6" hlink="hlink" folHlink="folHlink"/>
  <p:sldLayoutIdLst>
    <p:sldLayoutId id="2147483708"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Arial" charset="0"/>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Arial" charset="0"/>
        </a:defRPr>
      </a:lvl3pPr>
      <a:lvl4pPr marL="1600200" indent="-228600" algn="l" rtl="0" eaLnBrk="0" fontAlgn="base" hangingPunct="0">
        <a:spcBef>
          <a:spcPct val="20000"/>
        </a:spcBef>
        <a:spcAft>
          <a:spcPct val="0"/>
        </a:spcAft>
        <a:buClr>
          <a:schemeClr val="tx1"/>
        </a:buClr>
        <a:buChar char="–"/>
        <a:defRPr sz="2000">
          <a:solidFill>
            <a:schemeClr val="tx1"/>
          </a:solidFill>
          <a:latin typeface="Arial" charset="0"/>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Arial" charset="0"/>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fbz.nu/cao_ziekenhuizen.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00125" y="857250"/>
            <a:ext cx="7500938" cy="3075806"/>
          </a:xfrm>
        </p:spPr>
        <p:txBody>
          <a:bodyPr/>
          <a:lstStyle/>
          <a:p>
            <a:pPr eaLnBrk="1" hangingPunct="1">
              <a:defRPr/>
            </a:pPr>
            <a:r>
              <a:rPr lang="nl-NL" sz="4800" b="1" dirty="0" smtClean="0">
                <a:solidFill>
                  <a:srgbClr val="FF0000"/>
                </a:solidFill>
              </a:rPr>
              <a:t>Actuele ontwikkelingen in relatie tot</a:t>
            </a:r>
            <a:br>
              <a:rPr lang="nl-NL" sz="4800" b="1" dirty="0" smtClean="0">
                <a:solidFill>
                  <a:srgbClr val="FF0000"/>
                </a:solidFill>
              </a:rPr>
            </a:br>
            <a:r>
              <a:rPr lang="nl-NL" sz="4800" b="1" dirty="0" smtClean="0">
                <a:solidFill>
                  <a:srgbClr val="FF0000"/>
                </a:solidFill>
              </a:rPr>
              <a:t> FWG en de kernfunctie Vaktherapeut</a:t>
            </a:r>
          </a:p>
        </p:txBody>
      </p:sp>
      <p:sp>
        <p:nvSpPr>
          <p:cNvPr id="2051" name="Rectangle 3"/>
          <p:cNvSpPr>
            <a:spLocks noGrp="1" noChangeArrowheads="1"/>
          </p:cNvSpPr>
          <p:nvPr>
            <p:ph type="subTitle" idx="1"/>
          </p:nvPr>
        </p:nvSpPr>
        <p:spPr>
          <a:xfrm>
            <a:off x="285750" y="5181600"/>
            <a:ext cx="5276850" cy="1676400"/>
          </a:xfrm>
        </p:spPr>
        <p:txBody>
          <a:bodyPr/>
          <a:lstStyle/>
          <a:p>
            <a:pPr algn="l" eaLnBrk="1" hangingPunct="1">
              <a:defRPr/>
            </a:pPr>
            <a:r>
              <a:rPr lang="en-US" dirty="0" err="1" smtClean="0">
                <a:latin typeface="+mj-lt"/>
              </a:rPr>
              <a:t>drs.</a:t>
            </a:r>
            <a:r>
              <a:rPr lang="en-US" dirty="0" smtClean="0">
                <a:latin typeface="+mj-lt"/>
              </a:rPr>
              <a:t> Arthur Warmer</a:t>
            </a:r>
          </a:p>
          <a:p>
            <a:pPr algn="l" eaLnBrk="1" hangingPunct="1">
              <a:defRPr/>
            </a:pPr>
            <a:r>
              <a:rPr lang="en-US" dirty="0" err="1" smtClean="0">
                <a:latin typeface="+mj-lt"/>
              </a:rPr>
              <a:t>stafmedewerker</a:t>
            </a:r>
            <a:r>
              <a:rPr lang="en-US" dirty="0" smtClean="0">
                <a:latin typeface="+mj-lt"/>
              </a:rPr>
              <a:t> FBZ</a:t>
            </a:r>
            <a:endParaRPr lang="nl-NL" dirty="0" smtClean="0">
              <a:latin typeface="+mj-lt"/>
            </a:endParaRPr>
          </a:p>
        </p:txBody>
      </p:sp>
      <p:pic>
        <p:nvPicPr>
          <p:cNvPr id="4100"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wipe(left)">
                                      <p:cBhvr>
                                        <p:cTn id="7" dur="500"/>
                                        <p:tgtEl>
                                          <p:spTgt spid="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wipe(left)">
                                      <p:cBhvr>
                                        <p:cTn id="12" dur="5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219200"/>
          </a:xfrm>
        </p:spPr>
        <p:txBody>
          <a:bodyPr/>
          <a:lstStyle/>
          <a:p>
            <a:pPr eaLnBrk="1" hangingPunct="1">
              <a:defRPr/>
            </a:pPr>
            <a:r>
              <a:rPr lang="nl-NL" b="1" dirty="0" smtClean="0">
                <a:solidFill>
                  <a:srgbClr val="FF0000"/>
                </a:solidFill>
              </a:rPr>
              <a:t>Een nieuwe ijkfunctie ?</a:t>
            </a:r>
          </a:p>
        </p:txBody>
      </p:sp>
      <p:sp>
        <p:nvSpPr>
          <p:cNvPr id="21507" name="Rectangle 3"/>
          <p:cNvSpPr>
            <a:spLocks noGrp="1" noChangeArrowheads="1"/>
          </p:cNvSpPr>
          <p:nvPr>
            <p:ph type="body" idx="1"/>
          </p:nvPr>
        </p:nvSpPr>
        <p:spPr>
          <a:xfrm>
            <a:off x="611560" y="1340768"/>
            <a:ext cx="7846640" cy="5302920"/>
          </a:xfrm>
        </p:spPr>
        <p:txBody>
          <a:bodyPr/>
          <a:lstStyle/>
          <a:p>
            <a:pPr eaLnBrk="1" hangingPunct="1">
              <a:lnSpc>
                <a:spcPct val="80000"/>
              </a:lnSpc>
              <a:defRPr/>
            </a:pPr>
            <a:r>
              <a:rPr lang="en-US" sz="2400" b="1" dirty="0" err="1" smtClean="0"/>
              <a:t>Wat</a:t>
            </a:r>
            <a:r>
              <a:rPr lang="en-US" sz="2400" b="1" dirty="0" smtClean="0"/>
              <a:t> is </a:t>
            </a:r>
            <a:r>
              <a:rPr lang="en-US" sz="2400" b="1" dirty="0" err="1" smtClean="0"/>
              <a:t>een</a:t>
            </a:r>
            <a:r>
              <a:rPr lang="en-US" sz="2400" b="1" dirty="0" smtClean="0"/>
              <a:t> </a:t>
            </a:r>
            <a:r>
              <a:rPr lang="en-US" sz="2400" b="1" dirty="0" err="1" smtClean="0"/>
              <a:t>ijkfunctie</a:t>
            </a:r>
            <a:r>
              <a:rPr lang="en-US" sz="2400" b="1" dirty="0" smtClean="0"/>
              <a:t> </a:t>
            </a:r>
            <a:r>
              <a:rPr lang="en-US" sz="2400" dirty="0" smtClean="0"/>
              <a:t>? </a:t>
            </a:r>
            <a:r>
              <a:rPr lang="en-US" sz="2400" dirty="0" err="1" smtClean="0"/>
              <a:t>Een</a:t>
            </a:r>
            <a:r>
              <a:rPr lang="en-US" sz="2400" dirty="0" smtClean="0"/>
              <a:t> </a:t>
            </a:r>
            <a:r>
              <a:rPr lang="en-US" sz="2400" dirty="0" err="1" smtClean="0"/>
              <a:t>ijkfunctie</a:t>
            </a:r>
            <a:r>
              <a:rPr lang="en-US" sz="2400" dirty="0" smtClean="0"/>
              <a:t> is </a:t>
            </a:r>
            <a:r>
              <a:rPr lang="en-US" sz="2400" dirty="0" err="1" smtClean="0"/>
              <a:t>een</a:t>
            </a:r>
            <a:r>
              <a:rPr lang="en-US" sz="2400" dirty="0" smtClean="0"/>
              <a:t> door het FWG-bureau </a:t>
            </a:r>
            <a:r>
              <a:rPr lang="en-US" sz="2400" dirty="0" err="1" smtClean="0"/>
              <a:t>onderzochte</a:t>
            </a:r>
            <a:r>
              <a:rPr lang="en-US" sz="2400" dirty="0" smtClean="0"/>
              <a:t> en </a:t>
            </a:r>
            <a:r>
              <a:rPr lang="en-US" sz="2400" dirty="0" err="1" smtClean="0"/>
              <a:t>feitelijk</a:t>
            </a:r>
            <a:r>
              <a:rPr lang="en-US" sz="2400" dirty="0" smtClean="0"/>
              <a:t> </a:t>
            </a:r>
            <a:r>
              <a:rPr lang="en-US" sz="2400" dirty="0" err="1" smtClean="0"/>
              <a:t>bestaande</a:t>
            </a:r>
            <a:r>
              <a:rPr lang="en-US" sz="2400" dirty="0" smtClean="0"/>
              <a:t> </a:t>
            </a:r>
            <a:r>
              <a:rPr lang="en-US" sz="2400" dirty="0" err="1" smtClean="0"/>
              <a:t>functie</a:t>
            </a:r>
            <a:r>
              <a:rPr lang="en-US" sz="2400" dirty="0" smtClean="0"/>
              <a:t> (</a:t>
            </a:r>
            <a:r>
              <a:rPr lang="en-US" sz="2400" dirty="0" err="1" smtClean="0"/>
              <a:t>uit</a:t>
            </a:r>
            <a:r>
              <a:rPr lang="en-US" sz="2400" dirty="0" smtClean="0"/>
              <a:t> </a:t>
            </a:r>
            <a:r>
              <a:rPr lang="en-US" sz="2400" dirty="0" err="1" smtClean="0"/>
              <a:t>een</a:t>
            </a:r>
            <a:r>
              <a:rPr lang="en-US" sz="2400" dirty="0" smtClean="0"/>
              <a:t> </a:t>
            </a:r>
            <a:r>
              <a:rPr lang="en-US" sz="2400" dirty="0" err="1" smtClean="0"/>
              <a:t>instelling</a:t>
            </a:r>
            <a:r>
              <a:rPr lang="en-US" sz="2400" dirty="0" smtClean="0"/>
              <a:t>) </a:t>
            </a:r>
            <a:r>
              <a:rPr lang="en-US" sz="2400" dirty="0" err="1" smtClean="0"/>
              <a:t>waarvan</a:t>
            </a:r>
            <a:r>
              <a:rPr lang="en-US" sz="2400" dirty="0" smtClean="0"/>
              <a:t> heel </a:t>
            </a:r>
            <a:r>
              <a:rPr lang="en-US" sz="2400" dirty="0" err="1" smtClean="0"/>
              <a:t>precies</a:t>
            </a:r>
            <a:r>
              <a:rPr lang="en-US" sz="2400" dirty="0" smtClean="0"/>
              <a:t> de </a:t>
            </a:r>
            <a:r>
              <a:rPr lang="en-US" sz="2400" dirty="0" err="1" smtClean="0"/>
              <a:t>waardering</a:t>
            </a:r>
            <a:r>
              <a:rPr lang="en-US" sz="2400" dirty="0" smtClean="0"/>
              <a:t> is </a:t>
            </a:r>
            <a:r>
              <a:rPr lang="en-US" sz="2400" dirty="0" err="1" smtClean="0"/>
              <a:t>bepaald</a:t>
            </a:r>
            <a:r>
              <a:rPr lang="en-US" sz="2400" dirty="0" smtClean="0"/>
              <a:t>. </a:t>
            </a:r>
            <a:r>
              <a:rPr lang="en-US" sz="2400" dirty="0" err="1" smtClean="0"/>
              <a:t>Een</a:t>
            </a:r>
            <a:r>
              <a:rPr lang="en-US" sz="2400" dirty="0" smtClean="0"/>
              <a:t> </a:t>
            </a:r>
            <a:r>
              <a:rPr lang="en-US" sz="2400" dirty="0" err="1" smtClean="0"/>
              <a:t>dergelijke</a:t>
            </a:r>
            <a:r>
              <a:rPr lang="en-US" sz="2400" dirty="0" smtClean="0"/>
              <a:t> </a:t>
            </a:r>
            <a:r>
              <a:rPr lang="en-US" sz="2400" dirty="0" err="1" smtClean="0"/>
              <a:t>functie</a:t>
            </a:r>
            <a:r>
              <a:rPr lang="en-US" sz="2400" dirty="0" smtClean="0"/>
              <a:t> </a:t>
            </a:r>
            <a:r>
              <a:rPr lang="en-US" sz="2400" dirty="0" err="1" smtClean="0"/>
              <a:t>dient</a:t>
            </a:r>
            <a:r>
              <a:rPr lang="en-US" sz="2400" dirty="0" smtClean="0"/>
              <a:t> </a:t>
            </a:r>
            <a:r>
              <a:rPr lang="en-US" sz="2400" dirty="0" err="1" smtClean="0"/>
              <a:t>als</a:t>
            </a:r>
            <a:r>
              <a:rPr lang="en-US" sz="2400" dirty="0" smtClean="0"/>
              <a:t> </a:t>
            </a:r>
            <a:r>
              <a:rPr lang="en-US" sz="2400" dirty="0" err="1" smtClean="0"/>
              <a:t>vergelijking</a:t>
            </a:r>
            <a:r>
              <a:rPr lang="en-US" sz="2400" dirty="0" smtClean="0"/>
              <a:t> </a:t>
            </a:r>
            <a:r>
              <a:rPr lang="en-US" sz="2400" dirty="0" err="1" smtClean="0"/>
              <a:t>bij</a:t>
            </a:r>
            <a:r>
              <a:rPr lang="en-US" sz="2400" dirty="0" smtClean="0"/>
              <a:t> het </a:t>
            </a:r>
            <a:r>
              <a:rPr lang="en-US" sz="2400" dirty="0" err="1" smtClean="0"/>
              <a:t>indelen</a:t>
            </a:r>
            <a:r>
              <a:rPr lang="en-US" sz="2400" dirty="0" smtClean="0"/>
              <a:t> van </a:t>
            </a:r>
            <a:r>
              <a:rPr lang="en-US" sz="2400" dirty="0" err="1" smtClean="0"/>
              <a:t>een</a:t>
            </a:r>
            <a:r>
              <a:rPr lang="en-US" sz="2400" dirty="0" smtClean="0"/>
              <a:t> </a:t>
            </a:r>
            <a:r>
              <a:rPr lang="en-US" sz="2400" dirty="0" err="1" smtClean="0"/>
              <a:t>instellingsfunctie</a:t>
            </a:r>
            <a:r>
              <a:rPr lang="en-US" sz="2400" dirty="0" smtClean="0"/>
              <a:t>.</a:t>
            </a:r>
          </a:p>
          <a:p>
            <a:pPr eaLnBrk="1" hangingPunct="1">
              <a:lnSpc>
                <a:spcPct val="80000"/>
              </a:lnSpc>
              <a:defRPr/>
            </a:pPr>
            <a:endParaRPr lang="en-US" sz="2400" dirty="0" smtClean="0"/>
          </a:p>
          <a:p>
            <a:pPr eaLnBrk="1" hangingPunct="1">
              <a:lnSpc>
                <a:spcPct val="90000"/>
              </a:lnSpc>
              <a:defRPr/>
            </a:pPr>
            <a:r>
              <a:rPr lang="nl-NL" sz="2400" dirty="0" smtClean="0"/>
              <a:t>In het FWG 3.0 systeem zijn ongeveer 250 ijkfuncties opgenomen. In de praktijk komen veel meer functies voor, maar deze set ijkfuncties biedt voldoende vergelijkingsmateriaal om bijna iedere instellings- functie mee te kunnen indelen.</a:t>
            </a:r>
          </a:p>
          <a:p>
            <a:pPr eaLnBrk="1" hangingPunct="1">
              <a:lnSpc>
                <a:spcPct val="90000"/>
              </a:lnSpc>
              <a:defRPr/>
            </a:pPr>
            <a:endParaRPr lang="nl-NL" sz="1800" dirty="0" smtClean="0"/>
          </a:p>
          <a:p>
            <a:pPr eaLnBrk="1" hangingPunct="1">
              <a:lnSpc>
                <a:spcPct val="90000"/>
              </a:lnSpc>
              <a:defRPr/>
            </a:pPr>
            <a:r>
              <a:rPr lang="nl-NL" sz="2400" dirty="0" smtClean="0"/>
              <a:t>Bestaande ijkfuncties worden elke vier à vijf jaar opnieuw onderzocht.</a:t>
            </a:r>
          </a:p>
          <a:p>
            <a:pPr eaLnBrk="1" hangingPunct="1">
              <a:lnSpc>
                <a:spcPct val="80000"/>
              </a:lnSpc>
              <a:defRPr/>
            </a:pPr>
            <a:endParaRPr lang="nl-NL" sz="2400" dirty="0" smtClean="0"/>
          </a:p>
        </p:txBody>
      </p:sp>
      <p:pic>
        <p:nvPicPr>
          <p:cNvPr id="5124"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left)">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xEl>
                                              <p:pRg st="2" end="2"/>
                                            </p:txEl>
                                          </p:spTgt>
                                        </p:tgtEl>
                                        <p:attrNameLst>
                                          <p:attrName>style.visibility</p:attrName>
                                        </p:attrNameLst>
                                      </p:cBhvr>
                                      <p:to>
                                        <p:strVal val="visible"/>
                                      </p:to>
                                    </p:set>
                                    <p:animEffect transition="in" filter="wipe(left)">
                                      <p:cBhvr>
                                        <p:cTn id="12" dur="500"/>
                                        <p:tgtEl>
                                          <p:spTgt spid="2150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507">
                                            <p:txEl>
                                              <p:pRg st="4" end="4"/>
                                            </p:txEl>
                                          </p:spTgt>
                                        </p:tgtEl>
                                        <p:attrNameLst>
                                          <p:attrName>style.visibility</p:attrName>
                                        </p:attrNameLst>
                                      </p:cBhvr>
                                      <p:to>
                                        <p:strVal val="visible"/>
                                      </p:to>
                                    </p:set>
                                    <p:animEffect transition="in" filter="wipe(left)">
                                      <p:cBhvr>
                                        <p:cTn id="17" dur="5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219200"/>
          </a:xfrm>
        </p:spPr>
        <p:txBody>
          <a:bodyPr/>
          <a:lstStyle/>
          <a:p>
            <a:pPr eaLnBrk="1" hangingPunct="1">
              <a:defRPr/>
            </a:pPr>
            <a:r>
              <a:rPr lang="nl-NL" b="1" dirty="0" smtClean="0">
                <a:solidFill>
                  <a:srgbClr val="FF0000"/>
                </a:solidFill>
              </a:rPr>
              <a:t>Een nieuwe ijkfunctie ?</a:t>
            </a:r>
          </a:p>
        </p:txBody>
      </p:sp>
      <p:sp>
        <p:nvSpPr>
          <p:cNvPr id="21507" name="Rectangle 3"/>
          <p:cNvSpPr>
            <a:spLocks noGrp="1" noChangeArrowheads="1"/>
          </p:cNvSpPr>
          <p:nvPr>
            <p:ph type="body" idx="1"/>
          </p:nvPr>
        </p:nvSpPr>
        <p:spPr>
          <a:xfrm>
            <a:off x="539552" y="1428750"/>
            <a:ext cx="7918648" cy="5214938"/>
          </a:xfrm>
        </p:spPr>
        <p:txBody>
          <a:bodyPr/>
          <a:lstStyle/>
          <a:p>
            <a:pPr eaLnBrk="1" hangingPunct="1">
              <a:lnSpc>
                <a:spcPct val="90000"/>
              </a:lnSpc>
              <a:defRPr/>
            </a:pPr>
            <a:r>
              <a:rPr lang="nl-NL" sz="2400" b="1" dirty="0" smtClean="0"/>
              <a:t>Hoe komt een nieuwe ijkfunctie tot stand </a:t>
            </a:r>
            <a:r>
              <a:rPr lang="nl-NL" sz="2400" dirty="0" smtClean="0"/>
              <a:t>? Onderzoekers van het </a:t>
            </a:r>
            <a:r>
              <a:rPr lang="nl-NL" sz="2400" dirty="0" err="1" smtClean="0"/>
              <a:t>FWG-bureau</a:t>
            </a:r>
            <a:r>
              <a:rPr lang="nl-NL" sz="2400" dirty="0" smtClean="0"/>
              <a:t> gaan naar instellingen en interviewen daar leidinggevenden en/of functiehouders over de aldaar bestaande functie. De beschrijving en het interview met aanvullende gegevens is de basis voor de </a:t>
            </a:r>
            <a:r>
              <a:rPr lang="nl-NL" sz="2400" dirty="0" err="1" smtClean="0"/>
              <a:t>ijkfunctie</a:t>
            </a:r>
            <a:r>
              <a:rPr lang="nl-NL" sz="2400" dirty="0" smtClean="0"/>
              <a:t>.</a:t>
            </a:r>
          </a:p>
          <a:p>
            <a:pPr eaLnBrk="1" hangingPunct="1">
              <a:lnSpc>
                <a:spcPct val="90000"/>
              </a:lnSpc>
              <a:defRPr/>
            </a:pPr>
            <a:endParaRPr lang="nl-NL" sz="1800" dirty="0" smtClean="0"/>
          </a:p>
          <a:p>
            <a:pPr eaLnBrk="1" hangingPunct="1">
              <a:lnSpc>
                <a:spcPct val="90000"/>
              </a:lnSpc>
              <a:defRPr/>
            </a:pPr>
            <a:r>
              <a:rPr lang="nl-NL" sz="2400" dirty="0" smtClean="0"/>
              <a:t>Er worden meerdere functies onderzocht. Het materiaal wordt onderling vergeleken. Er wordt een ‘gemiddeld functiebeeld’ bepaald en hier wordt een van de onderzochte functies bij gekozen. Deze wordt vervolgens geabstraheerd en uitgewerkt als ijkfunctie.</a:t>
            </a:r>
          </a:p>
          <a:p>
            <a:pPr eaLnBrk="1" hangingPunct="1">
              <a:lnSpc>
                <a:spcPct val="90000"/>
              </a:lnSpc>
              <a:defRPr/>
            </a:pPr>
            <a:endParaRPr lang="nl-NL" sz="2400" dirty="0" smtClean="0"/>
          </a:p>
          <a:p>
            <a:pPr eaLnBrk="1" hangingPunct="1">
              <a:lnSpc>
                <a:spcPct val="90000"/>
              </a:lnSpc>
              <a:defRPr/>
            </a:pPr>
            <a:r>
              <a:rPr lang="nl-NL" sz="2400" dirty="0" smtClean="0"/>
              <a:t>De kwaliteit van de functies uit het veld zijn dan</a:t>
            </a:r>
          </a:p>
          <a:p>
            <a:pPr eaLnBrk="1" hangingPunct="1">
              <a:lnSpc>
                <a:spcPct val="90000"/>
              </a:lnSpc>
              <a:buNone/>
              <a:defRPr/>
            </a:pPr>
            <a:r>
              <a:rPr lang="nl-NL" sz="2400" dirty="0" smtClean="0"/>
              <a:t>	ook bepalend voor de kwaliteit van de ijkfunctie.    </a:t>
            </a:r>
          </a:p>
          <a:p>
            <a:pPr eaLnBrk="1" hangingPunct="1">
              <a:lnSpc>
                <a:spcPct val="80000"/>
              </a:lnSpc>
              <a:defRPr/>
            </a:pPr>
            <a:endParaRPr lang="nl-NL" sz="2400" dirty="0" smtClean="0"/>
          </a:p>
        </p:txBody>
      </p:sp>
      <p:pic>
        <p:nvPicPr>
          <p:cNvPr id="5124"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left)">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xEl>
                                              <p:pRg st="2" end="2"/>
                                            </p:txEl>
                                          </p:spTgt>
                                        </p:tgtEl>
                                        <p:attrNameLst>
                                          <p:attrName>style.visibility</p:attrName>
                                        </p:attrNameLst>
                                      </p:cBhvr>
                                      <p:to>
                                        <p:strVal val="visible"/>
                                      </p:to>
                                    </p:set>
                                    <p:animEffect transition="in" filter="wipe(left)">
                                      <p:cBhvr>
                                        <p:cTn id="12" dur="500"/>
                                        <p:tgtEl>
                                          <p:spTgt spid="2150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507">
                                            <p:txEl>
                                              <p:pRg st="4" end="4"/>
                                            </p:txEl>
                                          </p:spTgt>
                                        </p:tgtEl>
                                        <p:attrNameLst>
                                          <p:attrName>style.visibility</p:attrName>
                                        </p:attrNameLst>
                                      </p:cBhvr>
                                      <p:to>
                                        <p:strVal val="visible"/>
                                      </p:to>
                                    </p:set>
                                    <p:animEffect transition="in" filter="wipe(left)">
                                      <p:cBhvr>
                                        <p:cTn id="17" dur="500"/>
                                        <p:tgtEl>
                                          <p:spTgt spid="2150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1507">
                                            <p:txEl>
                                              <p:pRg st="5" end="5"/>
                                            </p:txEl>
                                          </p:spTgt>
                                        </p:tgtEl>
                                        <p:attrNameLst>
                                          <p:attrName>style.visibility</p:attrName>
                                        </p:attrNameLst>
                                      </p:cBhvr>
                                      <p:to>
                                        <p:strVal val="visible"/>
                                      </p:to>
                                    </p:set>
                                    <p:animEffect transition="in" filter="wipe(left)">
                                      <p:cBhvr>
                                        <p:cTn id="22" dur="500"/>
                                        <p:tgtEl>
                                          <p:spTgt spid="215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2214563"/>
            <a:ext cx="7772400" cy="2643187"/>
          </a:xfrm>
        </p:spPr>
        <p:txBody>
          <a:bodyPr/>
          <a:lstStyle/>
          <a:p>
            <a:pPr eaLnBrk="1" hangingPunct="1">
              <a:defRPr/>
            </a:pPr>
            <a:r>
              <a:rPr lang="nl-NL" sz="5400" b="1" dirty="0" smtClean="0">
                <a:solidFill>
                  <a:srgbClr val="FF0000"/>
                </a:solidFill>
              </a:rPr>
              <a:t>Actuele ontwikkelingen</a:t>
            </a:r>
          </a:p>
        </p:txBody>
      </p:sp>
      <p:pic>
        <p:nvPicPr>
          <p:cNvPr id="36867"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219200"/>
          </a:xfrm>
        </p:spPr>
        <p:txBody>
          <a:bodyPr/>
          <a:lstStyle/>
          <a:p>
            <a:pPr eaLnBrk="1" hangingPunct="1">
              <a:defRPr/>
            </a:pPr>
            <a:r>
              <a:rPr lang="nl-NL" b="1" dirty="0" smtClean="0">
                <a:solidFill>
                  <a:srgbClr val="FF0000"/>
                </a:solidFill>
              </a:rPr>
              <a:t>Actuele ontwikkelingen</a:t>
            </a:r>
          </a:p>
        </p:txBody>
      </p:sp>
      <p:sp>
        <p:nvSpPr>
          <p:cNvPr id="21507" name="Rectangle 3"/>
          <p:cNvSpPr>
            <a:spLocks noGrp="1" noChangeArrowheads="1"/>
          </p:cNvSpPr>
          <p:nvPr>
            <p:ph type="body" idx="1"/>
          </p:nvPr>
        </p:nvSpPr>
        <p:spPr>
          <a:xfrm>
            <a:off x="685800" y="1428750"/>
            <a:ext cx="7772400" cy="5214938"/>
          </a:xfrm>
        </p:spPr>
        <p:txBody>
          <a:bodyPr/>
          <a:lstStyle/>
          <a:p>
            <a:pPr eaLnBrk="1" hangingPunct="1">
              <a:lnSpc>
                <a:spcPct val="80000"/>
              </a:lnSpc>
              <a:defRPr/>
            </a:pPr>
            <a:r>
              <a:rPr lang="en-US" sz="2400" b="1" dirty="0" err="1" smtClean="0"/>
              <a:t>Ambities</a:t>
            </a:r>
            <a:r>
              <a:rPr lang="en-US" sz="2400" b="1" dirty="0" smtClean="0"/>
              <a:t> </a:t>
            </a:r>
            <a:r>
              <a:rPr lang="en-US" sz="2400" b="1" dirty="0" err="1" smtClean="0"/>
              <a:t>werkgevers</a:t>
            </a:r>
            <a:r>
              <a:rPr lang="en-US" sz="2400" b="1" dirty="0" smtClean="0"/>
              <a:t> (</a:t>
            </a:r>
            <a:r>
              <a:rPr lang="en-US" sz="2400" b="1" dirty="0" err="1" smtClean="0"/>
              <a:t>resultaten</a:t>
            </a:r>
            <a:r>
              <a:rPr lang="en-US" sz="2400" b="1" dirty="0" smtClean="0"/>
              <a:t>, </a:t>
            </a:r>
            <a:r>
              <a:rPr lang="en-US" sz="2400" b="1" dirty="0" err="1" smtClean="0"/>
              <a:t>competenties</a:t>
            </a:r>
            <a:r>
              <a:rPr lang="en-US" sz="2400" b="1" dirty="0" smtClean="0"/>
              <a:t>)</a:t>
            </a:r>
          </a:p>
          <a:p>
            <a:pPr eaLnBrk="1" hangingPunct="1">
              <a:lnSpc>
                <a:spcPct val="90000"/>
              </a:lnSpc>
              <a:defRPr/>
            </a:pPr>
            <a:r>
              <a:rPr lang="nl-NL" sz="2400" dirty="0" smtClean="0"/>
              <a:t>Instellingen hebben om uiteenlopende redenen  behoefte om de bestaande functiebeschrijvingen te herzien. Denk aan: actualisatie (up-to-date houden), functiedifferentiatie, het leggen van een relatie naar (nieuwe) </a:t>
            </a:r>
            <a:r>
              <a:rPr lang="nl-NL" sz="2400" dirty="0" err="1" smtClean="0"/>
              <a:t>HRM-doelen</a:t>
            </a:r>
            <a:r>
              <a:rPr lang="nl-NL" sz="2400" dirty="0" smtClean="0"/>
              <a:t> (voornamelijk </a:t>
            </a:r>
            <a:r>
              <a:rPr lang="nl-NL" sz="2400" dirty="0" err="1" smtClean="0"/>
              <a:t>resultaat-gebieden</a:t>
            </a:r>
            <a:r>
              <a:rPr lang="nl-NL" sz="2400" dirty="0" smtClean="0"/>
              <a:t> en/of competenties) of het reduceren van het aantal beschrijvingen (o.a. na fusies).</a:t>
            </a:r>
          </a:p>
          <a:p>
            <a:pPr eaLnBrk="1" hangingPunct="1">
              <a:lnSpc>
                <a:spcPct val="90000"/>
              </a:lnSpc>
              <a:defRPr/>
            </a:pPr>
            <a:endParaRPr lang="nl-NL" sz="1800" dirty="0" smtClean="0"/>
          </a:p>
          <a:p>
            <a:pPr eaLnBrk="1" hangingPunct="1">
              <a:lnSpc>
                <a:spcPct val="90000"/>
              </a:lnSpc>
              <a:defRPr/>
            </a:pPr>
            <a:r>
              <a:rPr lang="nl-NL" sz="2400" dirty="0" smtClean="0"/>
              <a:t>Het actualiseren van een bestaande beschrijving kan  ook een voordeel zijn voor werknemers. Zij kunnen er zelfs groot belang bij hebben: de functiebeschrijving is er namelijk vooral om de arbeidsrelatie te reguleren (welke taken, verantwoordelijkheden            en bevoegdheden heeft de werknemer?).</a:t>
            </a:r>
          </a:p>
          <a:p>
            <a:pPr eaLnBrk="1" hangingPunct="1">
              <a:lnSpc>
                <a:spcPct val="80000"/>
              </a:lnSpc>
              <a:defRPr/>
            </a:pPr>
            <a:endParaRPr lang="nl-NL" sz="2400" dirty="0" smtClean="0"/>
          </a:p>
        </p:txBody>
      </p:sp>
      <p:pic>
        <p:nvPicPr>
          <p:cNvPr id="5124"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left)">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left)">
                                      <p:cBhvr>
                                        <p:cTn id="12" dur="5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507">
                                            <p:txEl>
                                              <p:pRg st="3" end="3"/>
                                            </p:txEl>
                                          </p:spTgt>
                                        </p:tgtEl>
                                        <p:attrNameLst>
                                          <p:attrName>style.visibility</p:attrName>
                                        </p:attrNameLst>
                                      </p:cBhvr>
                                      <p:to>
                                        <p:strVal val="visible"/>
                                      </p:to>
                                    </p:set>
                                    <p:animEffect transition="in" filter="wipe(left)">
                                      <p:cBhvr>
                                        <p:cTn id="17" dur="500"/>
                                        <p:tgtEl>
                                          <p:spTgt spid="21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57188" y="285750"/>
            <a:ext cx="7715250" cy="1143000"/>
          </a:xfrm>
        </p:spPr>
        <p:txBody>
          <a:bodyPr/>
          <a:lstStyle/>
          <a:p>
            <a:pPr eaLnBrk="1" hangingPunct="1">
              <a:defRPr/>
            </a:pPr>
            <a:r>
              <a:rPr lang="nl-NL" b="1" smtClean="0">
                <a:solidFill>
                  <a:srgbClr val="FF0000"/>
                </a:solidFill>
              </a:rPr>
              <a:t>Actuele ontwikkelingen</a:t>
            </a:r>
          </a:p>
        </p:txBody>
      </p:sp>
      <p:sp>
        <p:nvSpPr>
          <p:cNvPr id="35843" name="Rectangle 3"/>
          <p:cNvSpPr>
            <a:spLocks noGrp="1" noChangeArrowheads="1"/>
          </p:cNvSpPr>
          <p:nvPr>
            <p:ph type="body" idx="1"/>
          </p:nvPr>
        </p:nvSpPr>
        <p:spPr>
          <a:xfrm>
            <a:off x="428625" y="1285860"/>
            <a:ext cx="8143875" cy="5214953"/>
          </a:xfrm>
        </p:spPr>
        <p:txBody>
          <a:bodyPr/>
          <a:lstStyle/>
          <a:p>
            <a:pPr eaLnBrk="1"/>
            <a:r>
              <a:rPr lang="nl-NL" sz="2400" b="1" dirty="0" smtClean="0"/>
              <a:t>Relatie functiebeschrijving</a:t>
            </a:r>
            <a:r>
              <a:rPr lang="nl-NL" sz="2400" dirty="0" smtClean="0"/>
              <a:t>: De functiebeschrijving reguleert primair </a:t>
            </a:r>
            <a:r>
              <a:rPr lang="nl-NL" sz="2400" b="1" dirty="0" smtClean="0"/>
              <a:t>de arbeidsrelatie </a:t>
            </a:r>
            <a:r>
              <a:rPr lang="nl-NL" sz="2400" dirty="0" smtClean="0"/>
              <a:t>met de werknemer (taken, verantwoordelijkheden en bevoegdheden). </a:t>
            </a:r>
          </a:p>
          <a:p>
            <a:pPr eaLnBrk="1"/>
            <a:r>
              <a:rPr lang="nl-NL" sz="2400" dirty="0" smtClean="0"/>
              <a:t>De functiebeschrijving is in een format gegoten waardoor deze </a:t>
            </a:r>
            <a:r>
              <a:rPr lang="nl-NL" sz="2400" b="1" dirty="0" smtClean="0"/>
              <a:t>ook</a:t>
            </a:r>
            <a:r>
              <a:rPr lang="nl-NL" sz="2400" dirty="0" smtClean="0"/>
              <a:t> voor functiewaarderingsdoeleinden kan worden gebuikt.</a:t>
            </a:r>
          </a:p>
          <a:p>
            <a:pPr eaLnBrk="1"/>
            <a:r>
              <a:rPr lang="nl-NL" sz="2400" dirty="0" smtClean="0"/>
              <a:t>Het gegeven dat de functiebeschrijving </a:t>
            </a:r>
            <a:r>
              <a:rPr lang="nl-NL" sz="2400" b="1" dirty="0" smtClean="0"/>
              <a:t>onderdeel</a:t>
            </a:r>
            <a:r>
              <a:rPr lang="nl-NL" sz="2400" dirty="0" smtClean="0"/>
              <a:t> </a:t>
            </a:r>
            <a:r>
              <a:rPr lang="nl-NL" sz="2400" dirty="0" err="1" smtClean="0"/>
              <a:t>uit-maakt</a:t>
            </a:r>
            <a:r>
              <a:rPr lang="nl-NL" sz="2400" dirty="0" smtClean="0"/>
              <a:t> van de arbeidsovereenkomst impliceert dat deze niet (zonder meer) eenzijdig kan worden gewijzigd.</a:t>
            </a:r>
          </a:p>
          <a:p>
            <a:r>
              <a:rPr lang="nl-NL" sz="2400" i="1" dirty="0" smtClean="0"/>
              <a:t>“Extern beroep betreffende de functiebeschrijving betreft de arbeidsovereenkomst; een desbetreffend geschil kan aan de rechter worden voorgelegd </a:t>
            </a:r>
            <a:r>
              <a:rPr lang="nl-NL" sz="2400" dirty="0" smtClean="0"/>
              <a:t>(Protocol 1999).</a:t>
            </a:r>
            <a:r>
              <a:rPr lang="nl-NL" sz="2400" i="1" dirty="0" smtClean="0"/>
              <a:t>”</a:t>
            </a:r>
            <a:endParaRPr lang="nl-NL" sz="2400" dirty="0" smtClean="0"/>
          </a:p>
          <a:p>
            <a:pPr>
              <a:buNone/>
            </a:pPr>
            <a:r>
              <a:rPr lang="nl-NL" sz="2400" dirty="0" smtClean="0"/>
              <a:t> </a:t>
            </a:r>
          </a:p>
          <a:p>
            <a:pPr eaLnBrk="1"/>
            <a:r>
              <a:rPr lang="nl-NL" sz="2400" dirty="0" smtClean="0"/>
              <a:t> </a:t>
            </a:r>
            <a:endParaRPr lang="nl-NL" sz="2800" dirty="0" smtClean="0"/>
          </a:p>
        </p:txBody>
      </p:sp>
      <p:pic>
        <p:nvPicPr>
          <p:cNvPr id="35844"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
        <p:nvSpPr>
          <p:cNvPr id="35845" name="Freeform 41"/>
          <p:cNvSpPr>
            <a:spLocks/>
          </p:cNvSpPr>
          <p:nvPr/>
        </p:nvSpPr>
        <p:spPr bwMode="auto">
          <a:xfrm>
            <a:off x="8135938" y="2147888"/>
            <a:ext cx="30162" cy="39687"/>
          </a:xfrm>
          <a:custGeom>
            <a:avLst/>
            <a:gdLst>
              <a:gd name="T0" fmla="*/ 12600570 w 38"/>
              <a:gd name="T1" fmla="*/ 0 h 50"/>
              <a:gd name="T2" fmla="*/ 23940687 w 38"/>
              <a:gd name="T3" fmla="*/ 16380414 h 50"/>
              <a:gd name="T4" fmla="*/ 12600570 w 38"/>
              <a:gd name="T5" fmla="*/ 31501162 h 50"/>
              <a:gd name="T6" fmla="*/ 0 w 38"/>
              <a:gd name="T7" fmla="*/ 13230854 h 50"/>
              <a:gd name="T8" fmla="*/ 12600570 w 38"/>
              <a:gd name="T9" fmla="*/ 0 h 50"/>
              <a:gd name="T10" fmla="*/ 0 60000 65536"/>
              <a:gd name="T11" fmla="*/ 0 60000 65536"/>
              <a:gd name="T12" fmla="*/ 0 60000 65536"/>
              <a:gd name="T13" fmla="*/ 0 60000 65536"/>
              <a:gd name="T14" fmla="*/ 0 60000 65536"/>
              <a:gd name="T15" fmla="*/ 0 w 38"/>
              <a:gd name="T16" fmla="*/ 0 h 50"/>
              <a:gd name="T17" fmla="*/ 38 w 38"/>
              <a:gd name="T18" fmla="*/ 50 h 50"/>
            </a:gdLst>
            <a:ahLst/>
            <a:cxnLst>
              <a:cxn ang="T10">
                <a:pos x="T0" y="T1"/>
              </a:cxn>
              <a:cxn ang="T11">
                <a:pos x="T2" y="T3"/>
              </a:cxn>
              <a:cxn ang="T12">
                <a:pos x="T4" y="T5"/>
              </a:cxn>
              <a:cxn ang="T13">
                <a:pos x="T6" y="T7"/>
              </a:cxn>
              <a:cxn ang="T14">
                <a:pos x="T8" y="T9"/>
              </a:cxn>
            </a:cxnLst>
            <a:rect l="T15" t="T16" r="T17" b="T18"/>
            <a:pathLst>
              <a:path w="38" h="50">
                <a:moveTo>
                  <a:pt x="20" y="0"/>
                </a:moveTo>
                <a:lnTo>
                  <a:pt x="38" y="26"/>
                </a:lnTo>
                <a:lnTo>
                  <a:pt x="20" y="50"/>
                </a:lnTo>
                <a:lnTo>
                  <a:pt x="0" y="21"/>
                </a:lnTo>
                <a:lnTo>
                  <a:pt x="20" y="0"/>
                </a:lnTo>
                <a:close/>
              </a:path>
            </a:pathLst>
          </a:custGeom>
          <a:solidFill>
            <a:srgbClr val="5E0000"/>
          </a:solidFill>
          <a:ln w="9525">
            <a:noFill/>
            <a:round/>
            <a:headEnd/>
            <a:tailEnd/>
          </a:ln>
        </p:spPr>
        <p:txBody>
          <a:bodyPr/>
          <a:lstStyle/>
          <a:p>
            <a:endParaRPr lang="nl-NL"/>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57188" y="285750"/>
            <a:ext cx="7715250" cy="1143000"/>
          </a:xfrm>
        </p:spPr>
        <p:txBody>
          <a:bodyPr/>
          <a:lstStyle/>
          <a:p>
            <a:pPr eaLnBrk="1" hangingPunct="1">
              <a:defRPr/>
            </a:pPr>
            <a:r>
              <a:rPr lang="nl-NL" b="1" smtClean="0">
                <a:solidFill>
                  <a:srgbClr val="FF0000"/>
                </a:solidFill>
              </a:rPr>
              <a:t>Actuele ontwikkelingen</a:t>
            </a:r>
          </a:p>
        </p:txBody>
      </p:sp>
      <p:sp>
        <p:nvSpPr>
          <p:cNvPr id="35843" name="Rectangle 3"/>
          <p:cNvSpPr>
            <a:spLocks noGrp="1" noChangeArrowheads="1"/>
          </p:cNvSpPr>
          <p:nvPr>
            <p:ph type="body" idx="1"/>
          </p:nvPr>
        </p:nvSpPr>
        <p:spPr>
          <a:xfrm>
            <a:off x="428625" y="1571625"/>
            <a:ext cx="8143875" cy="4929188"/>
          </a:xfrm>
        </p:spPr>
        <p:txBody>
          <a:bodyPr/>
          <a:lstStyle/>
          <a:p>
            <a:pPr lvl="0"/>
            <a:r>
              <a:rPr lang="nl-NL" sz="2400" dirty="0" smtClean="0"/>
              <a:t>Partijen hebben in 2009 voorzien in een procedure om bij iedere wijziging van de functiebeschrijving deze voor te leggen aan de werknemer en deze het recht van bezwaar toe te kennen: Herbeschrijving. Dit is geregeld in de Cao’s Z, GGZ en VGN, maar (nog) niet in de Cao VVT. </a:t>
            </a:r>
          </a:p>
          <a:p>
            <a:pPr lvl="0"/>
            <a:r>
              <a:rPr lang="nl-NL" sz="2400" dirty="0" smtClean="0"/>
              <a:t>De werkgever kan of mag de functiebeschrijving vast-stellen </a:t>
            </a:r>
            <a:r>
              <a:rPr lang="nl-NL" sz="2400" i="1" dirty="0" smtClean="0"/>
              <a:t>zonder instemming</a:t>
            </a:r>
            <a:r>
              <a:rPr lang="nl-NL" sz="2400" dirty="0" smtClean="0"/>
              <a:t> van de werknemer: de bestuurder is wel degelijk bevoegd hiertoe te besluiten, maar </a:t>
            </a:r>
            <a:r>
              <a:rPr lang="nl-NL" sz="2400" b="1" dirty="0" smtClean="0"/>
              <a:t>niet zonder </a:t>
            </a:r>
            <a:r>
              <a:rPr lang="nl-NL" sz="2400" dirty="0" smtClean="0"/>
              <a:t>de werknemer tenminste vooraf te informeren. </a:t>
            </a:r>
          </a:p>
          <a:p>
            <a:pPr lvl="0"/>
            <a:r>
              <a:rPr lang="nl-NL" sz="2400" dirty="0" smtClean="0"/>
              <a:t>Het staat werknemer vrij om </a:t>
            </a:r>
            <a:r>
              <a:rPr lang="nl-NL" sz="2400" b="1" dirty="0" smtClean="0"/>
              <a:t>zelf</a:t>
            </a:r>
            <a:r>
              <a:rPr lang="nl-NL" sz="2400" dirty="0" smtClean="0"/>
              <a:t> het initatief te nemen om de functiebeschrijving </a:t>
            </a:r>
            <a:r>
              <a:rPr lang="nl-NL" sz="2400" b="1" dirty="0" smtClean="0"/>
              <a:t>te laten aanpassen</a:t>
            </a:r>
            <a:r>
              <a:rPr lang="nl-NL" sz="2400" dirty="0" smtClean="0"/>
              <a:t>.</a:t>
            </a:r>
          </a:p>
        </p:txBody>
      </p:sp>
      <p:pic>
        <p:nvPicPr>
          <p:cNvPr id="35844" name="Picture 4" descr="C:\Mijn documenten\LAD Logo\LOGO LAD DIAP TEKST PC uitgeknipt.tif"/>
          <p:cNvPicPr>
            <a:picLocks noChangeAspect="1" noChangeArrowheads="1"/>
          </p:cNvPicPr>
          <p:nvPr/>
        </p:nvPicPr>
        <p:blipFill>
          <a:blip r:embed="rId2" cstate="print"/>
          <a:srcRect/>
          <a:stretch>
            <a:fillRect/>
          </a:stretch>
        </p:blipFill>
        <p:spPr bwMode="auto">
          <a:xfrm>
            <a:off x="7452320" y="6245225"/>
            <a:ext cx="1371600" cy="612775"/>
          </a:xfrm>
          <a:prstGeom prst="rect">
            <a:avLst/>
          </a:prstGeom>
          <a:noFill/>
          <a:ln w="9525">
            <a:noFill/>
            <a:miter lim="800000"/>
            <a:headEnd/>
            <a:tailEnd/>
          </a:ln>
        </p:spPr>
      </p:pic>
      <p:sp>
        <p:nvSpPr>
          <p:cNvPr id="35845" name="Freeform 41"/>
          <p:cNvSpPr>
            <a:spLocks/>
          </p:cNvSpPr>
          <p:nvPr/>
        </p:nvSpPr>
        <p:spPr bwMode="auto">
          <a:xfrm>
            <a:off x="8135938" y="2147888"/>
            <a:ext cx="30162" cy="39687"/>
          </a:xfrm>
          <a:custGeom>
            <a:avLst/>
            <a:gdLst>
              <a:gd name="T0" fmla="*/ 12600570 w 38"/>
              <a:gd name="T1" fmla="*/ 0 h 50"/>
              <a:gd name="T2" fmla="*/ 23940687 w 38"/>
              <a:gd name="T3" fmla="*/ 16380414 h 50"/>
              <a:gd name="T4" fmla="*/ 12600570 w 38"/>
              <a:gd name="T5" fmla="*/ 31501162 h 50"/>
              <a:gd name="T6" fmla="*/ 0 w 38"/>
              <a:gd name="T7" fmla="*/ 13230854 h 50"/>
              <a:gd name="T8" fmla="*/ 12600570 w 38"/>
              <a:gd name="T9" fmla="*/ 0 h 50"/>
              <a:gd name="T10" fmla="*/ 0 60000 65536"/>
              <a:gd name="T11" fmla="*/ 0 60000 65536"/>
              <a:gd name="T12" fmla="*/ 0 60000 65536"/>
              <a:gd name="T13" fmla="*/ 0 60000 65536"/>
              <a:gd name="T14" fmla="*/ 0 60000 65536"/>
              <a:gd name="T15" fmla="*/ 0 w 38"/>
              <a:gd name="T16" fmla="*/ 0 h 50"/>
              <a:gd name="T17" fmla="*/ 38 w 38"/>
              <a:gd name="T18" fmla="*/ 50 h 50"/>
            </a:gdLst>
            <a:ahLst/>
            <a:cxnLst>
              <a:cxn ang="T10">
                <a:pos x="T0" y="T1"/>
              </a:cxn>
              <a:cxn ang="T11">
                <a:pos x="T2" y="T3"/>
              </a:cxn>
              <a:cxn ang="T12">
                <a:pos x="T4" y="T5"/>
              </a:cxn>
              <a:cxn ang="T13">
                <a:pos x="T6" y="T7"/>
              </a:cxn>
              <a:cxn ang="T14">
                <a:pos x="T8" y="T9"/>
              </a:cxn>
            </a:cxnLst>
            <a:rect l="T15" t="T16" r="T17" b="T18"/>
            <a:pathLst>
              <a:path w="38" h="50">
                <a:moveTo>
                  <a:pt x="20" y="0"/>
                </a:moveTo>
                <a:lnTo>
                  <a:pt x="38" y="26"/>
                </a:lnTo>
                <a:lnTo>
                  <a:pt x="20" y="50"/>
                </a:lnTo>
                <a:lnTo>
                  <a:pt x="0" y="21"/>
                </a:lnTo>
                <a:lnTo>
                  <a:pt x="20" y="0"/>
                </a:lnTo>
                <a:close/>
              </a:path>
            </a:pathLst>
          </a:custGeom>
          <a:solidFill>
            <a:srgbClr val="5E0000"/>
          </a:solidFill>
          <a:ln w="9525">
            <a:noFill/>
            <a:round/>
            <a:headEnd/>
            <a:tailEnd/>
          </a:ln>
        </p:spPr>
        <p:txBody>
          <a:bodyPr/>
          <a:lstStyle/>
          <a:p>
            <a:endParaRPr lang="nl-NL"/>
          </a:p>
        </p:txBody>
      </p:sp>
      <p:sp>
        <p:nvSpPr>
          <p:cNvPr id="60417" name="Rectangle 1"/>
          <p:cNvSpPr>
            <a:spLocks noChangeArrowheads="1"/>
          </p:cNvSpPr>
          <p:nvPr/>
        </p:nvSpPr>
        <p:spPr bwMode="auto">
          <a:xfrm>
            <a:off x="0" y="-415498"/>
            <a:ext cx="184731"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nl-NL"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sz="2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2214563"/>
            <a:ext cx="7772400" cy="2643187"/>
          </a:xfrm>
        </p:spPr>
        <p:txBody>
          <a:bodyPr/>
          <a:lstStyle/>
          <a:p>
            <a:pPr eaLnBrk="1" hangingPunct="1">
              <a:defRPr/>
            </a:pPr>
            <a:r>
              <a:rPr lang="nl-NL" sz="5400" b="1" dirty="0" smtClean="0">
                <a:solidFill>
                  <a:srgbClr val="FF0000"/>
                </a:solidFill>
              </a:rPr>
              <a:t>Conclusies</a:t>
            </a:r>
          </a:p>
        </p:txBody>
      </p:sp>
      <p:pic>
        <p:nvPicPr>
          <p:cNvPr id="36867"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b="1" dirty="0" err="1" smtClean="0">
                <a:solidFill>
                  <a:srgbClr val="FF0000"/>
                </a:solidFill>
              </a:rPr>
              <a:t>Conclusies</a:t>
            </a:r>
            <a:r>
              <a:rPr lang="en-US" b="1" dirty="0" smtClean="0"/>
              <a:t> </a:t>
            </a:r>
            <a:endParaRPr lang="nl-NL" b="1" dirty="0" smtClean="0"/>
          </a:p>
        </p:txBody>
      </p:sp>
      <p:sp>
        <p:nvSpPr>
          <p:cNvPr id="38915" name="Rectangle 3"/>
          <p:cNvSpPr>
            <a:spLocks noGrp="1" noChangeArrowheads="1"/>
          </p:cNvSpPr>
          <p:nvPr>
            <p:ph type="body" idx="1"/>
          </p:nvPr>
        </p:nvSpPr>
        <p:spPr>
          <a:xfrm>
            <a:off x="152400" y="1628800"/>
            <a:ext cx="8991600" cy="4467200"/>
          </a:xfrm>
        </p:spPr>
        <p:txBody>
          <a:bodyPr/>
          <a:lstStyle/>
          <a:p>
            <a:pPr eaLnBrk="1" hangingPunct="1"/>
            <a:r>
              <a:rPr lang="en-US" sz="2400" b="1" dirty="0" err="1" smtClean="0"/>
              <a:t>Welke</a:t>
            </a:r>
            <a:r>
              <a:rPr lang="en-US" sz="2400" b="1" dirty="0" smtClean="0"/>
              <a:t> </a:t>
            </a:r>
            <a:r>
              <a:rPr lang="en-US" sz="2400" b="1" dirty="0" err="1" smtClean="0"/>
              <a:t>strategie</a:t>
            </a:r>
            <a:r>
              <a:rPr lang="en-US" sz="2400" b="1" dirty="0" smtClean="0"/>
              <a:t> </a:t>
            </a:r>
            <a:r>
              <a:rPr lang="en-US" sz="2400" b="1" dirty="0" err="1" smtClean="0"/>
              <a:t>kunnen</a:t>
            </a:r>
            <a:r>
              <a:rPr lang="en-US" sz="2400" b="1" dirty="0" smtClean="0"/>
              <a:t> we </a:t>
            </a:r>
            <a:r>
              <a:rPr lang="en-US" sz="2400" b="1" dirty="0" err="1" smtClean="0"/>
              <a:t>hanteren</a:t>
            </a:r>
            <a:r>
              <a:rPr lang="en-US" sz="2400" b="1" dirty="0" smtClean="0"/>
              <a:t>?</a:t>
            </a:r>
          </a:p>
          <a:p>
            <a:pPr eaLnBrk="1" hangingPunct="1"/>
            <a:endParaRPr lang="en-US" sz="1400" dirty="0" smtClean="0"/>
          </a:p>
          <a:p>
            <a:pPr eaLnBrk="1" hangingPunct="1"/>
            <a:r>
              <a:rPr lang="en-US" sz="2400" dirty="0" smtClean="0"/>
              <a:t>Het FWG-bureau </a:t>
            </a:r>
            <a:r>
              <a:rPr lang="en-US" sz="2400" dirty="0" err="1" smtClean="0"/>
              <a:t>doet</a:t>
            </a:r>
            <a:r>
              <a:rPr lang="en-US" sz="2400" dirty="0" smtClean="0"/>
              <a:t> </a:t>
            </a:r>
            <a:r>
              <a:rPr lang="en-US" sz="2400" dirty="0" err="1" smtClean="0"/>
              <a:t>onderzoek</a:t>
            </a:r>
            <a:r>
              <a:rPr lang="en-US" sz="2400" dirty="0" smtClean="0"/>
              <a:t>, </a:t>
            </a:r>
            <a:r>
              <a:rPr lang="en-US" sz="2400" dirty="0" err="1" smtClean="0"/>
              <a:t>maar</a:t>
            </a:r>
            <a:r>
              <a:rPr lang="en-US" sz="2400" dirty="0" smtClean="0"/>
              <a:t> </a:t>
            </a:r>
            <a:r>
              <a:rPr lang="en-US" sz="2400" dirty="0" err="1" smtClean="0"/>
              <a:t>komt</a:t>
            </a:r>
            <a:r>
              <a:rPr lang="en-US" sz="2400" dirty="0" smtClean="0"/>
              <a:t> in </a:t>
            </a:r>
            <a:r>
              <a:rPr lang="en-US" sz="2400" dirty="0" err="1" smtClean="0"/>
              <a:t>overwegende</a:t>
            </a:r>
            <a:r>
              <a:rPr lang="en-US" sz="2400" dirty="0" smtClean="0"/>
              <a:t> mate </a:t>
            </a:r>
            <a:r>
              <a:rPr lang="en-US" sz="2400" dirty="0" err="1" smtClean="0"/>
              <a:t>uit</a:t>
            </a:r>
            <a:r>
              <a:rPr lang="en-US" sz="2400" dirty="0" smtClean="0"/>
              <a:t> op FG 50. </a:t>
            </a:r>
            <a:r>
              <a:rPr lang="en-US" sz="2400" dirty="0" err="1" smtClean="0"/>
              <a:t>Dat</a:t>
            </a:r>
            <a:r>
              <a:rPr lang="en-US" sz="2400" dirty="0" smtClean="0"/>
              <a:t> </a:t>
            </a:r>
            <a:r>
              <a:rPr lang="en-US" sz="2400" dirty="0" err="1" smtClean="0"/>
              <a:t>terwijl</a:t>
            </a:r>
            <a:r>
              <a:rPr lang="en-US" sz="2400" dirty="0" smtClean="0"/>
              <a:t> </a:t>
            </a:r>
            <a:r>
              <a:rPr lang="en-US" sz="2400" dirty="0" err="1" smtClean="0"/>
              <a:t>bij</a:t>
            </a:r>
            <a:r>
              <a:rPr lang="en-US" sz="2400" dirty="0" smtClean="0"/>
              <a:t> </a:t>
            </a:r>
            <a:r>
              <a:rPr lang="en-US" sz="2400" dirty="0" err="1" smtClean="0"/>
              <a:t>tal</a:t>
            </a:r>
            <a:r>
              <a:rPr lang="en-US" sz="2400" dirty="0" smtClean="0"/>
              <a:t> van </a:t>
            </a:r>
            <a:r>
              <a:rPr lang="en-US" sz="2400" dirty="0" err="1" smtClean="0"/>
              <a:t>landelijke</a:t>
            </a:r>
            <a:r>
              <a:rPr lang="en-US" sz="2400" dirty="0" smtClean="0"/>
              <a:t> </a:t>
            </a:r>
            <a:r>
              <a:rPr lang="en-US" sz="2400" dirty="0" err="1" smtClean="0"/>
              <a:t>bezwaar-zaken</a:t>
            </a:r>
            <a:r>
              <a:rPr lang="en-US" sz="2400" dirty="0" smtClean="0"/>
              <a:t> in het </a:t>
            </a:r>
            <a:r>
              <a:rPr lang="en-US" sz="2400" dirty="0" err="1" smtClean="0"/>
              <a:t>verleden</a:t>
            </a:r>
            <a:r>
              <a:rPr lang="en-US" sz="2400" dirty="0" smtClean="0"/>
              <a:t> FG 55 is </a:t>
            </a:r>
            <a:r>
              <a:rPr lang="en-US" sz="2400" dirty="0" err="1" smtClean="0"/>
              <a:t>toegekend</a:t>
            </a:r>
            <a:r>
              <a:rPr lang="en-US" sz="2400" dirty="0" smtClean="0"/>
              <a:t>. De FBZ </a:t>
            </a:r>
            <a:r>
              <a:rPr lang="en-US" sz="2400" dirty="0" err="1" smtClean="0"/>
              <a:t>kan</a:t>
            </a:r>
            <a:r>
              <a:rPr lang="en-US" sz="2400" dirty="0" smtClean="0"/>
              <a:t> </a:t>
            </a:r>
            <a:r>
              <a:rPr lang="en-US" sz="2400" dirty="0" err="1" smtClean="0"/>
              <a:t>hier</a:t>
            </a:r>
            <a:r>
              <a:rPr lang="en-US" sz="2400" dirty="0" smtClean="0"/>
              <a:t> (op </a:t>
            </a:r>
            <a:r>
              <a:rPr lang="en-US" sz="2400" dirty="0" err="1" smtClean="0"/>
              <a:t>expertniveau</a:t>
            </a:r>
            <a:r>
              <a:rPr lang="en-US" sz="2400" dirty="0" smtClean="0"/>
              <a:t>) </a:t>
            </a:r>
            <a:r>
              <a:rPr lang="en-US" sz="2400" dirty="0" err="1" smtClean="0"/>
              <a:t>opheldering</a:t>
            </a:r>
            <a:r>
              <a:rPr lang="en-US" sz="2400" dirty="0" smtClean="0"/>
              <a:t> over </a:t>
            </a:r>
            <a:r>
              <a:rPr lang="en-US" sz="2400" dirty="0" err="1" smtClean="0"/>
              <a:t>vragen</a:t>
            </a:r>
            <a:r>
              <a:rPr lang="en-US" sz="2400" dirty="0" smtClean="0"/>
              <a:t>. </a:t>
            </a:r>
            <a:r>
              <a:rPr lang="en-US" sz="2400" dirty="0" err="1" smtClean="0"/>
              <a:t>Dit</a:t>
            </a:r>
            <a:r>
              <a:rPr lang="en-US" sz="2400" dirty="0" smtClean="0"/>
              <a:t> </a:t>
            </a:r>
            <a:r>
              <a:rPr lang="en-US" sz="2400" dirty="0" err="1" smtClean="0"/>
              <a:t>kan</a:t>
            </a:r>
            <a:r>
              <a:rPr lang="en-US" sz="2400" dirty="0" smtClean="0"/>
              <a:t> </a:t>
            </a:r>
            <a:r>
              <a:rPr lang="en-US" sz="2400" dirty="0" err="1" smtClean="0"/>
              <a:t>leiden</a:t>
            </a:r>
            <a:r>
              <a:rPr lang="en-US" sz="2400" dirty="0" smtClean="0"/>
              <a:t> tot </a:t>
            </a:r>
            <a:r>
              <a:rPr lang="en-US" sz="2400" dirty="0" err="1" smtClean="0"/>
              <a:t>nader</a:t>
            </a:r>
            <a:r>
              <a:rPr lang="en-US" sz="2400" dirty="0" smtClean="0"/>
              <a:t> </a:t>
            </a:r>
            <a:r>
              <a:rPr lang="en-US" sz="2400" dirty="0" err="1" smtClean="0"/>
              <a:t>onderzoek</a:t>
            </a:r>
            <a:r>
              <a:rPr lang="en-US" sz="2400" dirty="0" smtClean="0"/>
              <a:t>.</a:t>
            </a:r>
          </a:p>
          <a:p>
            <a:pPr eaLnBrk="1" hangingPunct="1"/>
            <a:endParaRPr lang="en-US" sz="1400" dirty="0" smtClean="0"/>
          </a:p>
          <a:p>
            <a:pPr eaLnBrk="1" hangingPunct="1"/>
            <a:r>
              <a:rPr lang="en-US" sz="2400" dirty="0" err="1" smtClean="0"/>
              <a:t>Terzelfdertijd</a:t>
            </a:r>
            <a:r>
              <a:rPr lang="en-US" sz="2400" dirty="0" smtClean="0"/>
              <a:t> </a:t>
            </a:r>
            <a:r>
              <a:rPr lang="en-US" sz="2400" dirty="0" err="1" smtClean="0"/>
              <a:t>moet</a:t>
            </a:r>
            <a:r>
              <a:rPr lang="en-US" sz="2400" dirty="0" smtClean="0"/>
              <a:t> </a:t>
            </a:r>
            <a:r>
              <a:rPr lang="en-US" sz="2400" dirty="0" err="1" smtClean="0"/>
              <a:t>worden</a:t>
            </a:r>
            <a:r>
              <a:rPr lang="en-US" sz="2400" dirty="0" smtClean="0"/>
              <a:t> </a:t>
            </a:r>
            <a:r>
              <a:rPr lang="en-US" sz="2400" dirty="0" err="1" smtClean="0"/>
              <a:t>gewerkt</a:t>
            </a:r>
            <a:r>
              <a:rPr lang="en-US" sz="2400" dirty="0" smtClean="0"/>
              <a:t> </a:t>
            </a:r>
            <a:r>
              <a:rPr lang="en-US" sz="2400" dirty="0" err="1" smtClean="0"/>
              <a:t>aan</a:t>
            </a:r>
            <a:r>
              <a:rPr lang="en-US" sz="2400" dirty="0" smtClean="0"/>
              <a:t> het </a:t>
            </a:r>
            <a:r>
              <a:rPr lang="en-US" sz="2400" dirty="0" err="1" smtClean="0"/>
              <a:t>verbeteren</a:t>
            </a:r>
            <a:r>
              <a:rPr lang="en-US" sz="2400" dirty="0" smtClean="0"/>
              <a:t> van het </a:t>
            </a:r>
            <a:r>
              <a:rPr lang="en-US" sz="2400" dirty="0" err="1" smtClean="0"/>
              <a:t>functiemateriaal</a:t>
            </a:r>
            <a:r>
              <a:rPr lang="en-US" sz="2400" dirty="0" smtClean="0"/>
              <a:t> in de </a:t>
            </a:r>
            <a:r>
              <a:rPr lang="en-US" sz="2400" dirty="0" err="1" smtClean="0"/>
              <a:t>instellingen</a:t>
            </a:r>
            <a:r>
              <a:rPr lang="en-US" sz="2400" dirty="0" smtClean="0"/>
              <a:t> </a:t>
            </a:r>
            <a:r>
              <a:rPr lang="en-US" sz="2400" dirty="0" err="1" smtClean="0"/>
              <a:t>zelf</a:t>
            </a:r>
            <a:r>
              <a:rPr lang="en-US" sz="2400" dirty="0" smtClean="0"/>
              <a:t>. FBZ en FVB </a:t>
            </a:r>
            <a:r>
              <a:rPr lang="en-US" sz="2400" dirty="0" err="1" smtClean="0"/>
              <a:t>gaan</a:t>
            </a:r>
            <a:r>
              <a:rPr lang="en-US" sz="2400" dirty="0" smtClean="0"/>
              <a:t> nu </a:t>
            </a:r>
            <a:r>
              <a:rPr lang="en-US" sz="2400" dirty="0" err="1" smtClean="0"/>
              <a:t>werken</a:t>
            </a:r>
            <a:r>
              <a:rPr lang="en-US" sz="2400" dirty="0" smtClean="0"/>
              <a:t> </a:t>
            </a:r>
            <a:r>
              <a:rPr lang="en-US" sz="2400" dirty="0" err="1" smtClean="0"/>
              <a:t>aan</a:t>
            </a:r>
            <a:r>
              <a:rPr lang="en-US" sz="2400" dirty="0" smtClean="0"/>
              <a:t> </a:t>
            </a:r>
            <a:r>
              <a:rPr lang="en-US" sz="2400" dirty="0" err="1" smtClean="0"/>
              <a:t>een</a:t>
            </a:r>
            <a:r>
              <a:rPr lang="en-US" sz="2400" dirty="0" smtClean="0"/>
              <a:t> </a:t>
            </a:r>
            <a:r>
              <a:rPr lang="en-US" sz="2400" dirty="0" err="1" smtClean="0"/>
              <a:t>modelbeschrijving</a:t>
            </a:r>
            <a:r>
              <a:rPr lang="en-US" sz="2400" dirty="0" smtClean="0"/>
              <a:t> die </a:t>
            </a:r>
            <a:r>
              <a:rPr lang="en-US" sz="2400" dirty="0" err="1" smtClean="0"/>
              <a:t>kan</a:t>
            </a:r>
            <a:r>
              <a:rPr lang="en-US" sz="2400" dirty="0" smtClean="0"/>
              <a:t> </a:t>
            </a:r>
            <a:r>
              <a:rPr lang="en-US" sz="2400" dirty="0" err="1" smtClean="0"/>
              <a:t>worden</a:t>
            </a:r>
            <a:r>
              <a:rPr lang="en-US" sz="2400" dirty="0" smtClean="0"/>
              <a:t> </a:t>
            </a:r>
            <a:r>
              <a:rPr lang="en-US" sz="2400" dirty="0" err="1" smtClean="0"/>
              <a:t>gebruikt</a:t>
            </a:r>
            <a:r>
              <a:rPr lang="en-US" sz="2400" dirty="0" smtClean="0"/>
              <a:t> </a:t>
            </a:r>
            <a:r>
              <a:rPr lang="en-US" sz="2400" dirty="0" err="1" smtClean="0"/>
              <a:t>bij</a:t>
            </a:r>
            <a:r>
              <a:rPr lang="en-US" sz="2400" dirty="0" smtClean="0"/>
              <a:t> het </a:t>
            </a:r>
            <a:r>
              <a:rPr lang="en-US" sz="2400" dirty="0" err="1" smtClean="0"/>
              <a:t>starten</a:t>
            </a:r>
            <a:r>
              <a:rPr lang="en-US" sz="2400" dirty="0" smtClean="0"/>
              <a:t> van </a:t>
            </a:r>
            <a:r>
              <a:rPr lang="en-US" sz="2400" dirty="0" err="1" smtClean="0"/>
              <a:t>een</a:t>
            </a:r>
            <a:r>
              <a:rPr lang="en-US" sz="2400" dirty="0" smtClean="0"/>
              <a:t> </a:t>
            </a:r>
            <a:r>
              <a:rPr lang="en-US" sz="2400" dirty="0" err="1" smtClean="0"/>
              <a:t>herbeschrijvingsprocedure</a:t>
            </a:r>
            <a:r>
              <a:rPr lang="en-US" sz="2400" dirty="0" smtClean="0"/>
              <a:t>.</a:t>
            </a:r>
          </a:p>
          <a:p>
            <a:pPr eaLnBrk="1" hangingPunct="1"/>
            <a:endParaRPr lang="en-US" sz="1400" dirty="0" smtClean="0"/>
          </a:p>
        </p:txBody>
      </p:sp>
      <p:pic>
        <p:nvPicPr>
          <p:cNvPr id="37892"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wipe(left)">
                                      <p:cBhvr>
                                        <p:cTn id="7" dur="500"/>
                                        <p:tgtEl>
                                          <p:spTgt spid="389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915">
                                            <p:txEl>
                                              <p:pRg st="2" end="2"/>
                                            </p:txEl>
                                          </p:spTgt>
                                        </p:tgtEl>
                                        <p:attrNameLst>
                                          <p:attrName>style.visibility</p:attrName>
                                        </p:attrNameLst>
                                      </p:cBhvr>
                                      <p:to>
                                        <p:strVal val="visible"/>
                                      </p:to>
                                    </p:set>
                                    <p:animEffect transition="in" filter="wipe(left)">
                                      <p:cBhvr>
                                        <p:cTn id="12" dur="500"/>
                                        <p:tgtEl>
                                          <p:spTgt spid="3891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915">
                                            <p:txEl>
                                              <p:pRg st="4" end="4"/>
                                            </p:txEl>
                                          </p:spTgt>
                                        </p:tgtEl>
                                        <p:attrNameLst>
                                          <p:attrName>style.visibility</p:attrName>
                                        </p:attrNameLst>
                                      </p:cBhvr>
                                      <p:to>
                                        <p:strVal val="visible"/>
                                      </p:to>
                                    </p:set>
                                    <p:animEffect transition="in" filter="wipe(left)">
                                      <p:cBhvr>
                                        <p:cTn id="17" dur="500"/>
                                        <p:tgtEl>
                                          <p:spTgt spid="389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b="1" dirty="0" err="1" smtClean="0">
                <a:solidFill>
                  <a:srgbClr val="FF0000"/>
                </a:solidFill>
              </a:rPr>
              <a:t>Conclusies</a:t>
            </a:r>
            <a:r>
              <a:rPr lang="en-US" b="1" dirty="0" smtClean="0"/>
              <a:t> </a:t>
            </a:r>
            <a:endParaRPr lang="nl-NL" b="1" dirty="0" smtClean="0"/>
          </a:p>
        </p:txBody>
      </p:sp>
      <p:sp>
        <p:nvSpPr>
          <p:cNvPr id="38915" name="Rectangle 3"/>
          <p:cNvSpPr>
            <a:spLocks noGrp="1" noChangeArrowheads="1"/>
          </p:cNvSpPr>
          <p:nvPr>
            <p:ph type="body" idx="1"/>
          </p:nvPr>
        </p:nvSpPr>
        <p:spPr>
          <a:xfrm>
            <a:off x="152400" y="1628800"/>
            <a:ext cx="8991600" cy="4467200"/>
          </a:xfrm>
        </p:spPr>
        <p:txBody>
          <a:bodyPr/>
          <a:lstStyle/>
          <a:p>
            <a:pPr eaLnBrk="1" hangingPunct="1"/>
            <a:endParaRPr lang="en-US" sz="2400" dirty="0" smtClean="0"/>
          </a:p>
          <a:p>
            <a:pPr eaLnBrk="1" hangingPunct="1"/>
            <a:r>
              <a:rPr lang="en-US" sz="2400" dirty="0" smtClean="0"/>
              <a:t>In de </a:t>
            </a:r>
            <a:r>
              <a:rPr lang="en-US" sz="2400" dirty="0" err="1" smtClean="0"/>
              <a:t>praktijk</a:t>
            </a:r>
            <a:r>
              <a:rPr lang="en-US" sz="2400" dirty="0" smtClean="0"/>
              <a:t> </a:t>
            </a:r>
            <a:r>
              <a:rPr lang="en-US" sz="2400" dirty="0" err="1" smtClean="0"/>
              <a:t>komen</a:t>
            </a:r>
            <a:r>
              <a:rPr lang="en-US" sz="2400" dirty="0" smtClean="0"/>
              <a:t> </a:t>
            </a:r>
            <a:r>
              <a:rPr lang="en-US" sz="2400" dirty="0" err="1" smtClean="0"/>
              <a:t>indelingen</a:t>
            </a:r>
            <a:r>
              <a:rPr lang="en-US" sz="2400" dirty="0" smtClean="0"/>
              <a:t> </a:t>
            </a:r>
            <a:r>
              <a:rPr lang="en-US" sz="2400" dirty="0" err="1" smtClean="0"/>
              <a:t>voor</a:t>
            </a:r>
            <a:r>
              <a:rPr lang="en-US" sz="2400" dirty="0" smtClean="0"/>
              <a:t> van FG 50 tot en met   FG 60 (de </a:t>
            </a:r>
            <a:r>
              <a:rPr lang="en-US" sz="2400" dirty="0" err="1" smtClean="0"/>
              <a:t>laatste</a:t>
            </a:r>
            <a:r>
              <a:rPr lang="en-US" sz="2400" dirty="0" smtClean="0"/>
              <a:t> met name PMT). </a:t>
            </a:r>
            <a:r>
              <a:rPr lang="en-US" sz="2400" dirty="0" err="1" smtClean="0"/>
              <a:t>Bij</a:t>
            </a:r>
            <a:r>
              <a:rPr lang="en-US" sz="2400" dirty="0" smtClean="0"/>
              <a:t> </a:t>
            </a:r>
            <a:r>
              <a:rPr lang="en-US" sz="2400" dirty="0" err="1" smtClean="0"/>
              <a:t>landelijk</a:t>
            </a:r>
            <a:r>
              <a:rPr lang="en-US" sz="2400" dirty="0" smtClean="0"/>
              <a:t> </a:t>
            </a:r>
            <a:r>
              <a:rPr lang="en-US" sz="2400" dirty="0" err="1" smtClean="0"/>
              <a:t>bezwaar</a:t>
            </a:r>
            <a:r>
              <a:rPr lang="en-US" sz="2400" dirty="0" smtClean="0"/>
              <a:t> </a:t>
            </a:r>
            <a:r>
              <a:rPr lang="en-US" sz="2400" dirty="0" err="1" smtClean="0"/>
              <a:t>voor</a:t>
            </a:r>
            <a:r>
              <a:rPr lang="en-US" sz="2400" dirty="0" smtClean="0"/>
              <a:t> </a:t>
            </a:r>
            <a:r>
              <a:rPr lang="en-US" sz="2400" dirty="0" err="1" smtClean="0"/>
              <a:t>niet</a:t>
            </a:r>
            <a:r>
              <a:rPr lang="en-US" sz="2400" dirty="0" smtClean="0"/>
              <a:t> PMT-</a:t>
            </a:r>
            <a:r>
              <a:rPr lang="en-US" sz="2400" dirty="0" err="1" smtClean="0"/>
              <a:t>ers</a:t>
            </a:r>
            <a:r>
              <a:rPr lang="en-US" sz="2400" dirty="0" smtClean="0"/>
              <a:t> is </a:t>
            </a:r>
            <a:r>
              <a:rPr lang="en-US" sz="2400" dirty="0" err="1" smtClean="0"/>
              <a:t>veelvuldig</a:t>
            </a:r>
            <a:r>
              <a:rPr lang="en-US" sz="2400" dirty="0" smtClean="0"/>
              <a:t> FG 55 </a:t>
            </a:r>
            <a:r>
              <a:rPr lang="en-US" sz="2400" dirty="0" err="1" smtClean="0"/>
              <a:t>toegewezen</a:t>
            </a:r>
            <a:r>
              <a:rPr lang="en-US" sz="2400" dirty="0" smtClean="0"/>
              <a:t>. De </a:t>
            </a:r>
            <a:r>
              <a:rPr lang="en-US" sz="2400" dirty="0" err="1" smtClean="0"/>
              <a:t>functie</a:t>
            </a:r>
            <a:r>
              <a:rPr lang="en-US" sz="2400" dirty="0" smtClean="0"/>
              <a:t> zit </a:t>
            </a:r>
            <a:r>
              <a:rPr lang="en-US" sz="2400" dirty="0" err="1" smtClean="0"/>
              <a:t>als</a:t>
            </a:r>
            <a:r>
              <a:rPr lang="en-US" sz="2400" dirty="0" smtClean="0"/>
              <a:t> </a:t>
            </a:r>
            <a:r>
              <a:rPr lang="en-US" sz="2400" dirty="0" err="1" smtClean="0"/>
              <a:t>uitgangspunt</a:t>
            </a:r>
            <a:r>
              <a:rPr lang="en-US" sz="2400" dirty="0" smtClean="0"/>
              <a:t> al </a:t>
            </a:r>
            <a:r>
              <a:rPr lang="en-US" sz="2400" dirty="0" err="1" smtClean="0"/>
              <a:t>hoog</a:t>
            </a:r>
            <a:r>
              <a:rPr lang="en-US" sz="2400" dirty="0" smtClean="0"/>
              <a:t> in FG 50 en </a:t>
            </a:r>
            <a:r>
              <a:rPr lang="en-US" sz="2400" dirty="0" err="1" smtClean="0"/>
              <a:t>kan</a:t>
            </a:r>
            <a:r>
              <a:rPr lang="en-US" sz="2400" dirty="0" smtClean="0"/>
              <a:t>, met name setting </a:t>
            </a:r>
            <a:r>
              <a:rPr lang="en-US" sz="2400" dirty="0" err="1" smtClean="0"/>
              <a:t>afhankelijk</a:t>
            </a:r>
            <a:r>
              <a:rPr lang="en-US" sz="2400" dirty="0" smtClean="0"/>
              <a:t>, </a:t>
            </a:r>
            <a:r>
              <a:rPr lang="en-US" sz="2400" dirty="0" err="1" smtClean="0"/>
              <a:t>goed</a:t>
            </a:r>
            <a:r>
              <a:rPr lang="en-US" sz="2400" dirty="0" smtClean="0"/>
              <a:t> in FG 55 </a:t>
            </a:r>
            <a:r>
              <a:rPr lang="en-US" sz="2400" dirty="0" err="1" smtClean="0"/>
              <a:t>worden</a:t>
            </a:r>
            <a:r>
              <a:rPr lang="en-US" sz="2400" dirty="0" smtClean="0"/>
              <a:t> </a:t>
            </a:r>
            <a:r>
              <a:rPr lang="en-US" sz="2400" dirty="0" err="1" smtClean="0"/>
              <a:t>geschreven</a:t>
            </a:r>
            <a:r>
              <a:rPr lang="en-US" sz="2400" dirty="0" smtClean="0"/>
              <a:t>/</a:t>
            </a:r>
            <a:r>
              <a:rPr lang="en-US" sz="2400" dirty="0" err="1" smtClean="0"/>
              <a:t>beschreven</a:t>
            </a:r>
            <a:r>
              <a:rPr lang="en-US" sz="2400" dirty="0" smtClean="0"/>
              <a:t>. Het is </a:t>
            </a:r>
            <a:r>
              <a:rPr lang="en-US" sz="2400" dirty="0" err="1" smtClean="0"/>
              <a:t>dan</a:t>
            </a:r>
            <a:r>
              <a:rPr lang="en-US" sz="2400" dirty="0" smtClean="0"/>
              <a:t> </a:t>
            </a:r>
            <a:r>
              <a:rPr lang="en-US" sz="2400" dirty="0" err="1" smtClean="0"/>
              <a:t>ook</a:t>
            </a:r>
            <a:r>
              <a:rPr lang="en-US" sz="2400" dirty="0" smtClean="0"/>
              <a:t> </a:t>
            </a:r>
            <a:r>
              <a:rPr lang="en-US" sz="2400" dirty="0" err="1" smtClean="0"/>
              <a:t>aannemelijk</a:t>
            </a:r>
            <a:r>
              <a:rPr lang="en-US" sz="2400" dirty="0" smtClean="0"/>
              <a:t> </a:t>
            </a:r>
            <a:r>
              <a:rPr lang="en-US" sz="2400" dirty="0" err="1" smtClean="0"/>
              <a:t>dat</a:t>
            </a:r>
            <a:r>
              <a:rPr lang="en-US" sz="2400" dirty="0" smtClean="0"/>
              <a:t> (</a:t>
            </a:r>
            <a:r>
              <a:rPr lang="en-US" sz="2400" dirty="0" err="1" smtClean="0"/>
              <a:t>toewerken</a:t>
            </a:r>
            <a:r>
              <a:rPr lang="en-US" sz="2400" dirty="0" smtClean="0"/>
              <a:t> </a:t>
            </a:r>
            <a:r>
              <a:rPr lang="en-US" sz="2400" dirty="0" err="1" smtClean="0"/>
              <a:t>naar</a:t>
            </a:r>
            <a:r>
              <a:rPr lang="en-US" sz="2400" dirty="0" smtClean="0"/>
              <a:t>) </a:t>
            </a:r>
            <a:r>
              <a:rPr lang="en-US" sz="2400" dirty="0" err="1" smtClean="0"/>
              <a:t>indeling</a:t>
            </a:r>
            <a:r>
              <a:rPr lang="en-US" sz="2400" dirty="0" smtClean="0"/>
              <a:t> in FG 55 </a:t>
            </a:r>
            <a:r>
              <a:rPr lang="en-US" sz="2400" dirty="0" err="1" smtClean="0"/>
              <a:t>voor</a:t>
            </a:r>
            <a:r>
              <a:rPr lang="en-US" sz="2400" dirty="0" smtClean="0"/>
              <a:t> </a:t>
            </a:r>
            <a:r>
              <a:rPr lang="en-US" sz="2400" dirty="0" err="1" smtClean="0"/>
              <a:t>meer</a:t>
            </a:r>
            <a:r>
              <a:rPr lang="en-US" sz="2400" dirty="0" smtClean="0"/>
              <a:t> </a:t>
            </a:r>
            <a:r>
              <a:rPr lang="en-US" sz="2400" dirty="0" err="1" smtClean="0"/>
              <a:t>Vaktherapeuten</a:t>
            </a:r>
            <a:r>
              <a:rPr lang="en-US" sz="2400" dirty="0" smtClean="0"/>
              <a:t> </a:t>
            </a:r>
            <a:r>
              <a:rPr lang="en-US" sz="2400" dirty="0" err="1" smtClean="0"/>
              <a:t>mogelijk</a:t>
            </a:r>
            <a:r>
              <a:rPr lang="en-US" sz="2400" dirty="0" smtClean="0"/>
              <a:t> is.</a:t>
            </a:r>
          </a:p>
          <a:p>
            <a:pPr eaLnBrk="1" hangingPunct="1">
              <a:buNone/>
            </a:pPr>
            <a:endParaRPr lang="en-US" sz="1400" dirty="0" smtClean="0"/>
          </a:p>
        </p:txBody>
      </p:sp>
      <p:pic>
        <p:nvPicPr>
          <p:cNvPr id="37892"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915">
                                            <p:txEl>
                                              <p:pRg st="1" end="1"/>
                                            </p:txEl>
                                          </p:spTgt>
                                        </p:tgtEl>
                                        <p:attrNameLst>
                                          <p:attrName>style.visibility</p:attrName>
                                        </p:attrNameLst>
                                      </p:cBhvr>
                                      <p:to>
                                        <p:strVal val="visible"/>
                                      </p:to>
                                    </p:set>
                                    <p:animEffect transition="in" filter="wipe(left)">
                                      <p:cBhvr>
                                        <p:cTn id="7" dur="500"/>
                                        <p:tgtEl>
                                          <p:spTgt spid="389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2214563"/>
            <a:ext cx="7772400" cy="2643187"/>
          </a:xfrm>
        </p:spPr>
        <p:txBody>
          <a:bodyPr/>
          <a:lstStyle/>
          <a:p>
            <a:pPr eaLnBrk="1" hangingPunct="1">
              <a:defRPr/>
            </a:pPr>
            <a:r>
              <a:rPr lang="nl-NL" sz="5400" b="1" dirty="0" smtClean="0">
                <a:solidFill>
                  <a:srgbClr val="FF0000"/>
                </a:solidFill>
              </a:rPr>
              <a:t>Vragen ?</a:t>
            </a:r>
          </a:p>
        </p:txBody>
      </p:sp>
      <p:pic>
        <p:nvPicPr>
          <p:cNvPr id="36867"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219200"/>
          </a:xfrm>
        </p:spPr>
        <p:txBody>
          <a:bodyPr/>
          <a:lstStyle/>
          <a:p>
            <a:pPr eaLnBrk="1" hangingPunct="1">
              <a:defRPr/>
            </a:pPr>
            <a:r>
              <a:rPr lang="nl-NL" b="1" dirty="0" smtClean="0">
                <a:solidFill>
                  <a:srgbClr val="FF0000"/>
                </a:solidFill>
              </a:rPr>
              <a:t>Opzet presentatie</a:t>
            </a:r>
          </a:p>
        </p:txBody>
      </p:sp>
      <p:sp>
        <p:nvSpPr>
          <p:cNvPr id="21507" name="Rectangle 3"/>
          <p:cNvSpPr>
            <a:spLocks noGrp="1" noChangeArrowheads="1"/>
          </p:cNvSpPr>
          <p:nvPr>
            <p:ph type="body" idx="1"/>
          </p:nvPr>
        </p:nvSpPr>
        <p:spPr>
          <a:xfrm>
            <a:off x="685800" y="1428750"/>
            <a:ext cx="7772400" cy="5214938"/>
          </a:xfrm>
        </p:spPr>
        <p:txBody>
          <a:bodyPr/>
          <a:lstStyle/>
          <a:p>
            <a:pPr eaLnBrk="1" hangingPunct="1">
              <a:lnSpc>
                <a:spcPct val="80000"/>
              </a:lnSpc>
              <a:defRPr/>
            </a:pPr>
            <a:r>
              <a:rPr lang="nl-NL" sz="2800" dirty="0" smtClean="0"/>
              <a:t>Aanleiding en doelstelling</a:t>
            </a:r>
          </a:p>
          <a:p>
            <a:pPr eaLnBrk="1" hangingPunct="1">
              <a:lnSpc>
                <a:spcPct val="80000"/>
              </a:lnSpc>
              <a:defRPr/>
            </a:pPr>
            <a:endParaRPr lang="nl-NL" sz="2800" dirty="0" smtClean="0"/>
          </a:p>
          <a:p>
            <a:pPr eaLnBrk="1" hangingPunct="1">
              <a:lnSpc>
                <a:spcPct val="80000"/>
              </a:lnSpc>
              <a:defRPr/>
            </a:pPr>
            <a:r>
              <a:rPr lang="nl-NL" sz="2800" dirty="0" smtClean="0"/>
              <a:t>Schematisch overzicht: wat speelt een rol?</a:t>
            </a:r>
          </a:p>
          <a:p>
            <a:pPr eaLnBrk="1" hangingPunct="1">
              <a:lnSpc>
                <a:spcPct val="80000"/>
              </a:lnSpc>
              <a:defRPr/>
            </a:pPr>
            <a:endParaRPr lang="nl-NL" sz="2800" dirty="0" smtClean="0"/>
          </a:p>
          <a:p>
            <a:pPr eaLnBrk="1" hangingPunct="1">
              <a:lnSpc>
                <a:spcPct val="80000"/>
              </a:lnSpc>
              <a:defRPr/>
            </a:pPr>
            <a:r>
              <a:rPr lang="nl-NL" sz="2800" dirty="0" smtClean="0"/>
              <a:t>Hoe komt een nieuwe </a:t>
            </a:r>
            <a:r>
              <a:rPr lang="nl-NL" sz="2800" dirty="0" err="1" smtClean="0"/>
              <a:t>ijkfunctie</a:t>
            </a:r>
            <a:r>
              <a:rPr lang="nl-NL" sz="2800" dirty="0" smtClean="0"/>
              <a:t> tot stand?</a:t>
            </a:r>
            <a:endParaRPr lang="en-US" sz="2800" dirty="0" smtClean="0"/>
          </a:p>
          <a:p>
            <a:pPr eaLnBrk="1" hangingPunct="1">
              <a:lnSpc>
                <a:spcPct val="80000"/>
              </a:lnSpc>
              <a:buFont typeface="Wingdings" pitchFamily="2" charset="2"/>
              <a:buNone/>
              <a:defRPr/>
            </a:pPr>
            <a:endParaRPr lang="en-US" sz="2800" dirty="0" smtClean="0"/>
          </a:p>
          <a:p>
            <a:pPr eaLnBrk="1" hangingPunct="1">
              <a:lnSpc>
                <a:spcPct val="80000"/>
              </a:lnSpc>
              <a:defRPr/>
            </a:pPr>
            <a:r>
              <a:rPr lang="en-US" sz="2800" dirty="0" smtClean="0"/>
              <a:t>De </a:t>
            </a:r>
            <a:r>
              <a:rPr lang="en-US" sz="2800" dirty="0" err="1" smtClean="0"/>
              <a:t>actuele</a:t>
            </a:r>
            <a:r>
              <a:rPr lang="en-US" sz="2800" dirty="0" smtClean="0"/>
              <a:t> </a:t>
            </a:r>
            <a:r>
              <a:rPr lang="en-US" sz="2800" dirty="0" err="1" smtClean="0"/>
              <a:t>ontwikkelingen</a:t>
            </a:r>
            <a:endParaRPr lang="en-US" sz="2800" dirty="0" smtClean="0"/>
          </a:p>
          <a:p>
            <a:pPr eaLnBrk="1" hangingPunct="1">
              <a:lnSpc>
                <a:spcPct val="80000"/>
              </a:lnSpc>
              <a:defRPr/>
            </a:pPr>
            <a:endParaRPr lang="en-US" sz="2800" dirty="0" smtClean="0"/>
          </a:p>
          <a:p>
            <a:pPr eaLnBrk="1" hangingPunct="1">
              <a:lnSpc>
                <a:spcPct val="80000"/>
              </a:lnSpc>
              <a:defRPr/>
            </a:pPr>
            <a:r>
              <a:rPr lang="en-US" sz="2800" dirty="0" err="1" smtClean="0"/>
              <a:t>Conclusies</a:t>
            </a:r>
            <a:endParaRPr lang="en-US" sz="2800" dirty="0" smtClean="0"/>
          </a:p>
          <a:p>
            <a:pPr eaLnBrk="1" hangingPunct="1">
              <a:lnSpc>
                <a:spcPct val="80000"/>
              </a:lnSpc>
              <a:defRPr/>
            </a:pPr>
            <a:endParaRPr lang="en-US" sz="2800" dirty="0" smtClean="0"/>
          </a:p>
          <a:p>
            <a:pPr eaLnBrk="1" hangingPunct="1">
              <a:lnSpc>
                <a:spcPct val="80000"/>
              </a:lnSpc>
              <a:defRPr/>
            </a:pPr>
            <a:r>
              <a:rPr lang="en-US" sz="2800" dirty="0" err="1" smtClean="0"/>
              <a:t>Vragen</a:t>
            </a:r>
            <a:r>
              <a:rPr lang="en-US" sz="2800" dirty="0" smtClean="0"/>
              <a:t>?</a:t>
            </a:r>
            <a:endParaRPr lang="nl-NL" sz="2800" dirty="0" smtClean="0"/>
          </a:p>
        </p:txBody>
      </p:sp>
      <p:pic>
        <p:nvPicPr>
          <p:cNvPr id="5124"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animEffect transition="in" filter="wipe(left)">
                                      <p:cBhvr>
                                        <p:cTn id="7" dur="500"/>
                                        <p:tgtEl>
                                          <p:spTgt spid="2150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xEl>
                                              <p:pRg st="4" end="4"/>
                                            </p:txEl>
                                          </p:spTgt>
                                        </p:tgtEl>
                                        <p:attrNameLst>
                                          <p:attrName>style.visibility</p:attrName>
                                        </p:attrNameLst>
                                      </p:cBhvr>
                                      <p:to>
                                        <p:strVal val="visible"/>
                                      </p:to>
                                    </p:set>
                                    <p:animEffect transition="in" filter="wipe(left)">
                                      <p:cBhvr>
                                        <p:cTn id="12" dur="500"/>
                                        <p:tgtEl>
                                          <p:spTgt spid="21507">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507">
                                            <p:txEl>
                                              <p:pRg st="6" end="6"/>
                                            </p:txEl>
                                          </p:spTgt>
                                        </p:tgtEl>
                                        <p:attrNameLst>
                                          <p:attrName>style.visibility</p:attrName>
                                        </p:attrNameLst>
                                      </p:cBhvr>
                                      <p:to>
                                        <p:strVal val="visible"/>
                                      </p:to>
                                    </p:set>
                                    <p:animEffect transition="in" filter="wipe(left)">
                                      <p:cBhvr>
                                        <p:cTn id="17" dur="500"/>
                                        <p:tgtEl>
                                          <p:spTgt spid="21507">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1507">
                                            <p:txEl>
                                              <p:pRg st="8" end="8"/>
                                            </p:txEl>
                                          </p:spTgt>
                                        </p:tgtEl>
                                        <p:attrNameLst>
                                          <p:attrName>style.visibility</p:attrName>
                                        </p:attrNameLst>
                                      </p:cBhvr>
                                      <p:to>
                                        <p:strVal val="visible"/>
                                      </p:to>
                                    </p:set>
                                    <p:animEffect transition="in" filter="wipe(left)">
                                      <p:cBhvr>
                                        <p:cTn id="22" dur="500"/>
                                        <p:tgtEl>
                                          <p:spTgt spid="21507">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1507">
                                            <p:txEl>
                                              <p:pRg st="10" end="10"/>
                                            </p:txEl>
                                          </p:spTgt>
                                        </p:tgtEl>
                                        <p:attrNameLst>
                                          <p:attrName>style.visibility</p:attrName>
                                        </p:attrNameLst>
                                      </p:cBhvr>
                                      <p:to>
                                        <p:strVal val="visible"/>
                                      </p:to>
                                    </p:set>
                                    <p:animEffect transition="in" filter="wipe(left)">
                                      <p:cBhvr>
                                        <p:cTn id="27" dur="500"/>
                                        <p:tgtEl>
                                          <p:spTgt spid="2150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2214563"/>
            <a:ext cx="7772400" cy="2643187"/>
          </a:xfrm>
        </p:spPr>
        <p:txBody>
          <a:bodyPr/>
          <a:lstStyle/>
          <a:p>
            <a:pPr eaLnBrk="1" hangingPunct="1">
              <a:defRPr/>
            </a:pPr>
            <a:r>
              <a:rPr lang="nl-NL" sz="5400" b="1" dirty="0" smtClean="0">
                <a:solidFill>
                  <a:srgbClr val="FF0000"/>
                </a:solidFill>
              </a:rPr>
              <a:t>Wat speelt een rol?</a:t>
            </a:r>
          </a:p>
        </p:txBody>
      </p:sp>
      <p:pic>
        <p:nvPicPr>
          <p:cNvPr id="36867"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219200"/>
          </a:xfrm>
        </p:spPr>
        <p:txBody>
          <a:bodyPr/>
          <a:lstStyle/>
          <a:p>
            <a:pPr eaLnBrk="1" hangingPunct="1">
              <a:defRPr/>
            </a:pPr>
            <a:r>
              <a:rPr lang="nl-NL" b="1" dirty="0" smtClean="0">
                <a:solidFill>
                  <a:srgbClr val="FF0000"/>
                </a:solidFill>
              </a:rPr>
              <a:t>Wat speelt een rol?</a:t>
            </a:r>
          </a:p>
        </p:txBody>
      </p:sp>
      <p:sp>
        <p:nvSpPr>
          <p:cNvPr id="21507" name="Rectangle 3"/>
          <p:cNvSpPr>
            <a:spLocks noGrp="1" noChangeArrowheads="1"/>
          </p:cNvSpPr>
          <p:nvPr>
            <p:ph type="body" idx="1"/>
          </p:nvPr>
        </p:nvSpPr>
        <p:spPr>
          <a:xfrm>
            <a:off x="685800" y="1428750"/>
            <a:ext cx="7772400" cy="5214938"/>
          </a:xfrm>
        </p:spPr>
        <p:txBody>
          <a:bodyPr/>
          <a:lstStyle/>
          <a:p>
            <a:pPr eaLnBrk="1" hangingPunct="1">
              <a:lnSpc>
                <a:spcPct val="80000"/>
              </a:lnSpc>
              <a:defRPr/>
            </a:pPr>
            <a:endParaRPr lang="nl-NL" sz="2800" dirty="0" smtClean="0"/>
          </a:p>
          <a:p>
            <a:pPr eaLnBrk="1" hangingPunct="1">
              <a:lnSpc>
                <a:spcPct val="80000"/>
              </a:lnSpc>
              <a:defRPr/>
            </a:pPr>
            <a:r>
              <a:rPr lang="nl-NL" sz="2800" dirty="0" smtClean="0"/>
              <a:t>Waarom functiewaardering toepassen?</a:t>
            </a:r>
          </a:p>
          <a:p>
            <a:pPr eaLnBrk="1" hangingPunct="1">
              <a:lnSpc>
                <a:spcPct val="80000"/>
              </a:lnSpc>
              <a:defRPr/>
            </a:pPr>
            <a:endParaRPr lang="nl-NL" sz="2800" dirty="0" smtClean="0"/>
          </a:p>
          <a:p>
            <a:pPr eaLnBrk="1" hangingPunct="1">
              <a:lnSpc>
                <a:spcPct val="80000"/>
              </a:lnSpc>
              <a:defRPr/>
            </a:pPr>
            <a:r>
              <a:rPr lang="nl-NL" sz="2800" dirty="0" smtClean="0"/>
              <a:t>De cao (FWG, procedure en kwaliteitseisen)</a:t>
            </a:r>
            <a:endParaRPr lang="en-US" sz="2800" dirty="0" smtClean="0"/>
          </a:p>
          <a:p>
            <a:pPr eaLnBrk="1" hangingPunct="1">
              <a:lnSpc>
                <a:spcPct val="80000"/>
              </a:lnSpc>
              <a:buFont typeface="Wingdings" pitchFamily="2" charset="2"/>
              <a:buNone/>
              <a:defRPr/>
            </a:pPr>
            <a:endParaRPr lang="en-US" sz="2800" dirty="0" smtClean="0"/>
          </a:p>
          <a:p>
            <a:pPr eaLnBrk="1" hangingPunct="1">
              <a:lnSpc>
                <a:spcPct val="80000"/>
              </a:lnSpc>
              <a:defRPr/>
            </a:pPr>
            <a:r>
              <a:rPr lang="nl-NL" sz="2800" dirty="0" smtClean="0"/>
              <a:t>Het arbeidsrecht (arbeidsovereenkomst)</a:t>
            </a:r>
          </a:p>
        </p:txBody>
      </p:sp>
      <p:pic>
        <p:nvPicPr>
          <p:cNvPr id="5124"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3" end="3"/>
                                            </p:txEl>
                                          </p:spTgt>
                                        </p:tgtEl>
                                        <p:attrNameLst>
                                          <p:attrName>style.visibility</p:attrName>
                                        </p:attrNameLst>
                                      </p:cBhvr>
                                      <p:to>
                                        <p:strVal val="visible"/>
                                      </p:to>
                                    </p:set>
                                    <p:animEffect transition="in" filter="wipe(left)">
                                      <p:cBhvr>
                                        <p:cTn id="7" dur="500"/>
                                        <p:tgtEl>
                                          <p:spTgt spid="21507">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xEl>
                                              <p:pRg st="5" end="5"/>
                                            </p:txEl>
                                          </p:spTgt>
                                        </p:tgtEl>
                                        <p:attrNameLst>
                                          <p:attrName>style.visibility</p:attrName>
                                        </p:attrNameLst>
                                      </p:cBhvr>
                                      <p:to>
                                        <p:strVal val="visible"/>
                                      </p:to>
                                    </p:set>
                                    <p:animEffect transition="in" filter="wipe(left)">
                                      <p:cBhvr>
                                        <p:cTn id="12" dur="500"/>
                                        <p:tgtEl>
                                          <p:spTgt spid="215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eaLnBrk="1" hangingPunct="1">
              <a:defRPr/>
            </a:pPr>
            <a:r>
              <a:rPr lang="nl-NL" b="1" dirty="0" smtClean="0">
                <a:solidFill>
                  <a:srgbClr val="FF0000"/>
                </a:solidFill>
              </a:rPr>
              <a:t>Wat speelt een rol ?</a:t>
            </a:r>
          </a:p>
        </p:txBody>
      </p:sp>
      <p:sp>
        <p:nvSpPr>
          <p:cNvPr id="7171" name="Tijdelijke aanduiding voor inhoud 2"/>
          <p:cNvSpPr>
            <a:spLocks noGrp="1"/>
          </p:cNvSpPr>
          <p:nvPr>
            <p:ph idx="1"/>
          </p:nvPr>
        </p:nvSpPr>
        <p:spPr/>
        <p:txBody>
          <a:bodyPr/>
          <a:lstStyle/>
          <a:p>
            <a:pPr eaLnBrk="1" hangingPunct="1">
              <a:lnSpc>
                <a:spcPct val="90000"/>
              </a:lnSpc>
            </a:pPr>
            <a:endParaRPr lang="nl-NL" sz="2400" dirty="0" smtClean="0"/>
          </a:p>
          <a:p>
            <a:pPr eaLnBrk="1" hangingPunct="1">
              <a:lnSpc>
                <a:spcPct val="90000"/>
              </a:lnSpc>
            </a:pPr>
            <a:r>
              <a:rPr lang="nl-NL" sz="2400" dirty="0" smtClean="0"/>
              <a:t>Het voordeel voor de werknemers-(</a:t>
            </a:r>
            <a:r>
              <a:rPr lang="nl-NL" sz="2400" dirty="0" err="1" smtClean="0"/>
              <a:t>vertegenwoordi-gers</a:t>
            </a:r>
            <a:r>
              <a:rPr lang="nl-NL" sz="2400" dirty="0" smtClean="0"/>
              <a:t>) is dat functie- en beloningsverschillen kunnen worden verklaard en een legitieme basis krijgen. De rechtszekerheid van werknemers wordt hiermee vergroot.</a:t>
            </a:r>
          </a:p>
          <a:p>
            <a:pPr eaLnBrk="1" hangingPunct="1">
              <a:lnSpc>
                <a:spcPct val="90000"/>
              </a:lnSpc>
            </a:pPr>
            <a:endParaRPr lang="nl-NL" sz="2400" dirty="0" smtClean="0"/>
          </a:p>
          <a:p>
            <a:pPr eaLnBrk="1" hangingPunct="1">
              <a:lnSpc>
                <a:spcPct val="90000"/>
              </a:lnSpc>
            </a:pPr>
            <a:r>
              <a:rPr lang="nl-NL" sz="2400" dirty="0" smtClean="0"/>
              <a:t>Het voordeel voor werkgevers-(vertegenwoordigers) is dat er geen concurrentie op arbeidsvoorwaarden plaatsheeft.</a:t>
            </a:r>
            <a:endParaRPr lang="en-US" sz="2800" dirty="0" smtClean="0"/>
          </a:p>
        </p:txBody>
      </p:sp>
      <p:pic>
        <p:nvPicPr>
          <p:cNvPr id="7172"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219200"/>
          </a:xfrm>
        </p:spPr>
        <p:txBody>
          <a:bodyPr/>
          <a:lstStyle/>
          <a:p>
            <a:pPr eaLnBrk="1" hangingPunct="1">
              <a:defRPr/>
            </a:pPr>
            <a:r>
              <a:rPr lang="nl-NL" b="1" dirty="0" smtClean="0">
                <a:solidFill>
                  <a:srgbClr val="FF0000"/>
                </a:solidFill>
              </a:rPr>
              <a:t>Wat speelt een rol?</a:t>
            </a:r>
          </a:p>
        </p:txBody>
      </p:sp>
      <p:sp>
        <p:nvSpPr>
          <p:cNvPr id="21507" name="Rectangle 3"/>
          <p:cNvSpPr>
            <a:spLocks noGrp="1" noChangeArrowheads="1"/>
          </p:cNvSpPr>
          <p:nvPr>
            <p:ph type="body" idx="1"/>
          </p:nvPr>
        </p:nvSpPr>
        <p:spPr>
          <a:xfrm>
            <a:off x="539552" y="1268760"/>
            <a:ext cx="7918648" cy="5374928"/>
          </a:xfrm>
        </p:spPr>
        <p:txBody>
          <a:bodyPr/>
          <a:lstStyle/>
          <a:p>
            <a:pPr eaLnBrk="1" hangingPunct="1">
              <a:lnSpc>
                <a:spcPct val="80000"/>
              </a:lnSpc>
              <a:buFont typeface="Wingdings" pitchFamily="2" charset="2"/>
              <a:buNone/>
              <a:defRPr/>
            </a:pPr>
            <a:endParaRPr lang="en-US" sz="1800" dirty="0" smtClean="0"/>
          </a:p>
          <a:p>
            <a:pPr eaLnBrk="1" hangingPunct="1">
              <a:lnSpc>
                <a:spcPct val="80000"/>
              </a:lnSpc>
              <a:defRPr/>
            </a:pPr>
            <a:r>
              <a:rPr lang="en-US" sz="2400" dirty="0" smtClean="0">
                <a:effectLst>
                  <a:outerShdw blurRad="38100" dist="38100" dir="2700000" algn="tl">
                    <a:srgbClr val="000000">
                      <a:alpha val="43137"/>
                    </a:srgbClr>
                  </a:outerShdw>
                </a:effectLst>
              </a:rPr>
              <a:t>In de </a:t>
            </a:r>
            <a:r>
              <a:rPr lang="en-US" sz="2400" dirty="0" err="1" smtClean="0">
                <a:effectLst>
                  <a:outerShdw blurRad="38100" dist="38100" dir="2700000" algn="tl">
                    <a:srgbClr val="000000">
                      <a:alpha val="43137"/>
                    </a:srgbClr>
                  </a:outerShdw>
                </a:effectLst>
              </a:rPr>
              <a:t>cao</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zijn</a:t>
            </a:r>
            <a:r>
              <a:rPr lang="en-US" sz="2400" dirty="0" smtClean="0">
                <a:effectLst>
                  <a:outerShdw blurRad="38100" dist="38100" dir="2700000" algn="tl">
                    <a:srgbClr val="000000">
                      <a:alpha val="43137"/>
                    </a:srgbClr>
                  </a:outerShdw>
                </a:effectLst>
              </a:rPr>
              <a:t> procedures </a:t>
            </a:r>
            <a:r>
              <a:rPr lang="en-US" sz="2400" dirty="0" err="1" smtClean="0">
                <a:effectLst>
                  <a:outerShdw blurRad="38100" dist="38100" dir="2700000" algn="tl">
                    <a:srgbClr val="000000">
                      <a:alpha val="43137"/>
                    </a:srgbClr>
                  </a:outerShdw>
                </a:effectLst>
              </a:rPr>
              <a:t>opgenomen</a:t>
            </a:r>
            <a:r>
              <a:rPr lang="en-US" sz="2400" dirty="0" smtClean="0">
                <a:effectLst>
                  <a:outerShdw blurRad="38100" dist="38100" dir="2700000" algn="tl">
                    <a:srgbClr val="000000">
                      <a:alpha val="43137"/>
                    </a:srgbClr>
                  </a:outerShdw>
                </a:effectLst>
              </a:rPr>
              <a:t> die de </a:t>
            </a:r>
            <a:r>
              <a:rPr lang="en-US" sz="2400" dirty="0" err="1" smtClean="0">
                <a:effectLst>
                  <a:outerShdw blurRad="38100" dist="38100" dir="2700000" algn="tl">
                    <a:srgbClr val="000000">
                      <a:alpha val="43137"/>
                    </a:srgbClr>
                  </a:outerShdw>
                </a:effectLst>
              </a:rPr>
              <a:t>rechten</a:t>
            </a:r>
            <a:r>
              <a:rPr lang="en-US" sz="2400" dirty="0" smtClean="0">
                <a:effectLst>
                  <a:outerShdw blurRad="38100" dist="38100" dir="2700000" algn="tl">
                    <a:srgbClr val="000000">
                      <a:alpha val="43137"/>
                    </a:srgbClr>
                  </a:outerShdw>
                </a:effectLst>
              </a:rPr>
              <a:t> en </a:t>
            </a:r>
            <a:r>
              <a:rPr lang="en-US" sz="2400" dirty="0" err="1" smtClean="0">
                <a:effectLst>
                  <a:outerShdw blurRad="38100" dist="38100" dir="2700000" algn="tl">
                    <a:srgbClr val="000000">
                      <a:alpha val="43137"/>
                    </a:srgbClr>
                  </a:outerShdw>
                </a:effectLst>
              </a:rPr>
              <a:t>plichten</a:t>
            </a:r>
            <a:r>
              <a:rPr lang="en-US" sz="2400" dirty="0" smtClean="0">
                <a:effectLst>
                  <a:outerShdw blurRad="38100" dist="38100" dir="2700000" algn="tl">
                    <a:srgbClr val="000000">
                      <a:alpha val="43137"/>
                    </a:srgbClr>
                  </a:outerShdw>
                </a:effectLst>
              </a:rPr>
              <a:t> van </a:t>
            </a:r>
            <a:r>
              <a:rPr lang="en-US" sz="2400" dirty="0" err="1" smtClean="0">
                <a:effectLst>
                  <a:outerShdw blurRad="38100" dist="38100" dir="2700000" algn="tl">
                    <a:srgbClr val="000000">
                      <a:alpha val="43137"/>
                    </a:srgbClr>
                  </a:outerShdw>
                </a:effectLst>
              </a:rPr>
              <a:t>werkgever</a:t>
            </a:r>
            <a:r>
              <a:rPr lang="en-US" sz="2400" dirty="0" smtClean="0">
                <a:effectLst>
                  <a:outerShdw blurRad="38100" dist="38100" dir="2700000" algn="tl">
                    <a:srgbClr val="000000">
                      <a:alpha val="43137"/>
                    </a:srgbClr>
                  </a:outerShdw>
                </a:effectLst>
              </a:rPr>
              <a:t> en </a:t>
            </a:r>
            <a:r>
              <a:rPr lang="en-US" sz="2400" dirty="0" err="1" smtClean="0">
                <a:effectLst>
                  <a:outerShdw blurRad="38100" dist="38100" dir="2700000" algn="tl">
                    <a:srgbClr val="000000">
                      <a:alpha val="43137"/>
                    </a:srgbClr>
                  </a:outerShdw>
                </a:effectLst>
              </a:rPr>
              <a:t>werknemer</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regelen</a:t>
            </a:r>
            <a:r>
              <a:rPr lang="en-US" sz="2400" dirty="0" smtClean="0">
                <a:effectLst>
                  <a:outerShdw blurRad="38100" dist="38100" dir="2700000" algn="tl">
                    <a:srgbClr val="000000">
                      <a:alpha val="43137"/>
                    </a:srgbClr>
                  </a:outerShdw>
                </a:effectLst>
              </a:rPr>
              <a:t>.</a:t>
            </a:r>
          </a:p>
          <a:p>
            <a:pPr eaLnBrk="1" hangingPunct="1">
              <a:lnSpc>
                <a:spcPct val="80000"/>
              </a:lnSpc>
              <a:defRPr/>
            </a:pPr>
            <a:endParaRPr lang="en-US" sz="1800" dirty="0" smtClean="0">
              <a:effectLst>
                <a:outerShdw blurRad="38100" dist="38100" dir="2700000" algn="tl">
                  <a:srgbClr val="000000">
                    <a:alpha val="43137"/>
                  </a:srgbClr>
                </a:outerShdw>
              </a:effectLst>
            </a:endParaRPr>
          </a:p>
          <a:p>
            <a:pPr eaLnBrk="1" hangingPunct="1">
              <a:lnSpc>
                <a:spcPct val="80000"/>
              </a:lnSpc>
              <a:defRPr/>
            </a:pPr>
            <a:r>
              <a:rPr lang="en-US" sz="2400" dirty="0" err="1" smtClean="0">
                <a:effectLst>
                  <a:outerShdw blurRad="38100" dist="38100" dir="2700000" algn="tl">
                    <a:srgbClr val="000000">
                      <a:alpha val="43137"/>
                    </a:srgbClr>
                  </a:outerShdw>
                </a:effectLst>
              </a:rPr>
              <a:t>Er</a:t>
            </a:r>
            <a:r>
              <a:rPr lang="en-US" sz="2400" dirty="0" smtClean="0">
                <a:effectLst>
                  <a:outerShdw blurRad="38100" dist="38100" dir="2700000" algn="tl">
                    <a:srgbClr val="000000">
                      <a:alpha val="43137"/>
                    </a:srgbClr>
                  </a:outerShdw>
                </a:effectLst>
              </a:rPr>
              <a:t> is (</a:t>
            </a:r>
            <a:r>
              <a:rPr lang="en-US" sz="2400" dirty="0" err="1" smtClean="0">
                <a:effectLst>
                  <a:outerShdw blurRad="38100" dist="38100" dir="2700000" algn="tl">
                    <a:srgbClr val="000000">
                      <a:alpha val="43137"/>
                    </a:srgbClr>
                  </a:outerShdw>
                </a:effectLst>
              </a:rPr>
              <a:t>o.a</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een</a:t>
            </a:r>
            <a:r>
              <a:rPr lang="en-US" sz="2400" dirty="0" smtClean="0">
                <a:effectLst>
                  <a:outerShdw blurRad="38100" dist="38100" dir="2700000" algn="tl">
                    <a:srgbClr val="000000">
                      <a:alpha val="43137"/>
                    </a:srgbClr>
                  </a:outerShdw>
                </a:effectLst>
              </a:rPr>
              <a:t> FWG-</a:t>
            </a:r>
            <a:r>
              <a:rPr lang="en-US" sz="2400" dirty="0" err="1" smtClean="0">
                <a:effectLst>
                  <a:outerShdw blurRad="38100" dist="38100" dir="2700000" algn="tl">
                    <a:srgbClr val="000000">
                      <a:alpha val="43137"/>
                    </a:srgbClr>
                  </a:outerShdw>
                </a:effectLst>
              </a:rPr>
              <a:t>herindelingsprocedure</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deze</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geldt</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als</a:t>
            </a:r>
            <a:r>
              <a:rPr lang="en-US" sz="2400" dirty="0" smtClean="0">
                <a:effectLst>
                  <a:outerShdw blurRad="38100" dist="38100" dir="2700000" algn="tl">
                    <a:srgbClr val="000000">
                      <a:alpha val="43137"/>
                    </a:srgbClr>
                  </a:outerShdw>
                </a:effectLst>
              </a:rPr>
              <a:t> de </a:t>
            </a:r>
            <a:r>
              <a:rPr lang="en-US" sz="2400" dirty="0" err="1" smtClean="0">
                <a:effectLst>
                  <a:outerShdw blurRad="38100" dist="38100" dir="2700000" algn="tl">
                    <a:srgbClr val="000000">
                      <a:alpha val="43137"/>
                    </a:srgbClr>
                  </a:outerShdw>
                </a:effectLst>
              </a:rPr>
              <a:t>verwachting</a:t>
            </a:r>
            <a:r>
              <a:rPr lang="en-US" sz="2400" dirty="0" smtClean="0">
                <a:effectLst>
                  <a:outerShdw blurRad="38100" dist="38100" dir="2700000" algn="tl">
                    <a:srgbClr val="000000">
                      <a:alpha val="43137"/>
                    </a:srgbClr>
                  </a:outerShdw>
                </a:effectLst>
              </a:rPr>
              <a:t> is </a:t>
            </a:r>
            <a:r>
              <a:rPr lang="en-US" sz="2400" dirty="0" err="1" smtClean="0">
                <a:effectLst>
                  <a:outerShdw blurRad="38100" dist="38100" dir="2700000" algn="tl">
                    <a:srgbClr val="000000">
                      <a:alpha val="43137"/>
                    </a:srgbClr>
                  </a:outerShdw>
                </a:effectLst>
              </a:rPr>
              <a:t>dat</a:t>
            </a:r>
            <a:r>
              <a:rPr lang="en-US" sz="2400" dirty="0" smtClean="0">
                <a:effectLst>
                  <a:outerShdw blurRad="38100" dist="38100" dir="2700000" algn="tl">
                    <a:srgbClr val="000000">
                      <a:alpha val="43137"/>
                    </a:srgbClr>
                  </a:outerShdw>
                </a:effectLst>
              </a:rPr>
              <a:t> de </a:t>
            </a:r>
            <a:r>
              <a:rPr lang="en-US" sz="2400" dirty="0" err="1" smtClean="0">
                <a:effectLst>
                  <a:outerShdw blurRad="38100" dist="38100" dir="2700000" algn="tl">
                    <a:srgbClr val="000000">
                      <a:alpha val="43137"/>
                    </a:srgbClr>
                  </a:outerShdw>
                </a:effectLst>
              </a:rPr>
              <a:t>functie</a:t>
            </a:r>
            <a:r>
              <a:rPr lang="en-US" sz="2400" dirty="0" smtClean="0">
                <a:effectLst>
                  <a:outerShdw blurRad="38100" dist="38100" dir="2700000" algn="tl">
                    <a:srgbClr val="000000">
                      <a:alpha val="43137"/>
                    </a:srgbClr>
                  </a:outerShdw>
                </a:effectLst>
              </a:rPr>
              <a:t> in </a:t>
            </a:r>
            <a:r>
              <a:rPr lang="en-US" sz="2400" dirty="0" err="1" smtClean="0">
                <a:effectLst>
                  <a:outerShdw blurRad="38100" dist="38100" dir="2700000" algn="tl">
                    <a:srgbClr val="000000">
                      <a:alpha val="43137"/>
                    </a:srgbClr>
                  </a:outerShdw>
                </a:effectLst>
              </a:rPr>
              <a:t>een</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andere</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functiegroep</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zal</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worden</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ingedeeld</a:t>
            </a:r>
            <a:r>
              <a:rPr lang="en-US" sz="2400" dirty="0" smtClean="0">
                <a:effectLst>
                  <a:outerShdw blurRad="38100" dist="38100" dir="2700000" algn="tl">
                    <a:srgbClr val="000000">
                      <a:alpha val="43137"/>
                    </a:srgbClr>
                  </a:outerShdw>
                </a:effectLst>
              </a:rPr>
              <a:t>.</a:t>
            </a:r>
          </a:p>
          <a:p>
            <a:pPr eaLnBrk="1" hangingPunct="1">
              <a:lnSpc>
                <a:spcPct val="80000"/>
              </a:lnSpc>
              <a:defRPr/>
            </a:pPr>
            <a:endParaRPr lang="en-US" sz="1800" dirty="0" smtClean="0">
              <a:effectLst>
                <a:outerShdw blurRad="38100" dist="38100" dir="2700000" algn="tl">
                  <a:srgbClr val="000000">
                    <a:alpha val="43137"/>
                  </a:srgbClr>
                </a:outerShdw>
              </a:effectLst>
            </a:endParaRPr>
          </a:p>
          <a:p>
            <a:pPr eaLnBrk="1" hangingPunct="1">
              <a:lnSpc>
                <a:spcPct val="80000"/>
              </a:lnSpc>
              <a:defRPr/>
            </a:pPr>
            <a:r>
              <a:rPr lang="en-US" sz="2400" dirty="0" err="1" smtClean="0">
                <a:effectLst>
                  <a:outerShdw blurRad="38100" dist="38100" dir="2700000" algn="tl">
                    <a:srgbClr val="000000">
                      <a:alpha val="43137"/>
                    </a:srgbClr>
                  </a:outerShdw>
                </a:effectLst>
              </a:rPr>
              <a:t>Er</a:t>
            </a:r>
            <a:r>
              <a:rPr lang="en-US" sz="2400" dirty="0" smtClean="0">
                <a:effectLst>
                  <a:outerShdw blurRad="38100" dist="38100" dir="2700000" algn="tl">
                    <a:srgbClr val="000000">
                      <a:alpha val="43137"/>
                    </a:srgbClr>
                  </a:outerShdw>
                </a:effectLst>
              </a:rPr>
              <a:t> is </a:t>
            </a:r>
            <a:r>
              <a:rPr lang="en-US" sz="2400" dirty="0" err="1" smtClean="0">
                <a:effectLst>
                  <a:outerShdw blurRad="38100" dist="38100" dir="2700000" algn="tl">
                    <a:srgbClr val="000000">
                      <a:alpha val="43137"/>
                    </a:srgbClr>
                  </a:outerShdw>
                </a:effectLst>
              </a:rPr>
              <a:t>een</a:t>
            </a:r>
            <a:r>
              <a:rPr lang="en-US" sz="2400" dirty="0" smtClean="0">
                <a:effectLst>
                  <a:outerShdw blurRad="38100" dist="38100" dir="2700000" algn="tl">
                    <a:srgbClr val="000000">
                      <a:alpha val="43137"/>
                    </a:srgbClr>
                  </a:outerShdw>
                </a:effectLst>
              </a:rPr>
              <a:t> FWG-</a:t>
            </a:r>
            <a:r>
              <a:rPr lang="en-US" sz="2400" dirty="0" err="1" smtClean="0">
                <a:effectLst>
                  <a:outerShdw blurRad="38100" dist="38100" dir="2700000" algn="tl">
                    <a:srgbClr val="000000">
                      <a:alpha val="43137"/>
                    </a:srgbClr>
                  </a:outerShdw>
                </a:effectLst>
              </a:rPr>
              <a:t>herbeschrijvingsprocedure</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deze</a:t>
            </a:r>
            <a:r>
              <a:rPr lang="en-US" sz="2400" dirty="0" smtClean="0">
                <a:effectLst>
                  <a:outerShdw blurRad="38100" dist="38100" dir="2700000" algn="tl">
                    <a:srgbClr val="000000">
                      <a:alpha val="43137"/>
                    </a:srgbClr>
                  </a:outerShdw>
                </a:effectLst>
              </a:rPr>
              <a:t> is </a:t>
            </a:r>
            <a:r>
              <a:rPr lang="en-US" sz="2400" dirty="0" err="1" smtClean="0">
                <a:effectLst>
                  <a:outerShdw blurRad="38100" dist="38100" dir="2700000" algn="tl">
                    <a:srgbClr val="000000">
                      <a:alpha val="43137"/>
                    </a:srgbClr>
                  </a:outerShdw>
                </a:effectLst>
              </a:rPr>
              <a:t>bedoeld</a:t>
            </a:r>
            <a:r>
              <a:rPr lang="en-US" sz="2400" dirty="0" smtClean="0">
                <a:effectLst>
                  <a:outerShdw blurRad="38100" dist="38100" dir="2700000" algn="tl">
                    <a:srgbClr val="000000">
                      <a:alpha val="43137"/>
                    </a:srgbClr>
                  </a:outerShdw>
                </a:effectLst>
              </a:rPr>
              <a:t>  voor het </a:t>
            </a:r>
            <a:r>
              <a:rPr lang="en-US" sz="2400" dirty="0" err="1" smtClean="0">
                <a:effectLst>
                  <a:outerShdw blurRad="38100" dist="38100" dir="2700000" algn="tl">
                    <a:srgbClr val="000000">
                      <a:alpha val="43137"/>
                    </a:srgbClr>
                  </a:outerShdw>
                </a:effectLst>
              </a:rPr>
              <a:t>actueel</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houden</a:t>
            </a:r>
            <a:r>
              <a:rPr lang="en-US" sz="2400" dirty="0" smtClean="0">
                <a:effectLst>
                  <a:outerShdw blurRad="38100" dist="38100" dir="2700000" algn="tl">
                    <a:srgbClr val="000000">
                      <a:alpha val="43137"/>
                    </a:srgbClr>
                  </a:outerShdw>
                </a:effectLst>
              </a:rPr>
              <a:t> van de </a:t>
            </a:r>
            <a:r>
              <a:rPr lang="en-US" sz="2400" dirty="0" err="1" smtClean="0">
                <a:effectLst>
                  <a:outerShdw blurRad="38100" dist="38100" dir="2700000" algn="tl">
                    <a:srgbClr val="000000">
                      <a:alpha val="43137"/>
                    </a:srgbClr>
                  </a:outerShdw>
                </a:effectLst>
              </a:rPr>
              <a:t>beschrijving</a:t>
            </a:r>
            <a:r>
              <a:rPr lang="en-US" sz="2400" dirty="0" smtClean="0">
                <a:effectLst>
                  <a:outerShdw blurRad="38100" dist="38100" dir="2700000" algn="tl">
                    <a:srgbClr val="000000">
                      <a:alpha val="43137"/>
                    </a:srgbClr>
                  </a:outerShdw>
                </a:effectLst>
              </a:rPr>
              <a:t> of  het </a:t>
            </a:r>
            <a:r>
              <a:rPr lang="en-US" sz="2400" dirty="0" err="1" smtClean="0">
                <a:effectLst>
                  <a:outerShdw blurRad="38100" dist="38100" dir="2700000" algn="tl">
                    <a:srgbClr val="000000">
                      <a:alpha val="43137"/>
                    </a:srgbClr>
                  </a:outerShdw>
                </a:effectLst>
              </a:rPr>
              <a:t>herzien</a:t>
            </a:r>
            <a:r>
              <a:rPr lang="en-US" sz="2400" dirty="0" smtClean="0">
                <a:effectLst>
                  <a:outerShdw blurRad="38100" dist="38100" dir="2700000" algn="tl">
                    <a:srgbClr val="000000">
                      <a:alpha val="43137"/>
                    </a:srgbClr>
                  </a:outerShdw>
                </a:effectLst>
              </a:rPr>
              <a:t> van het ‘format’ (</a:t>
            </a:r>
            <a:r>
              <a:rPr lang="en-US" sz="2400" dirty="0" err="1" smtClean="0">
                <a:effectLst>
                  <a:outerShdw blurRad="38100" dist="38100" dir="2700000" algn="tl">
                    <a:srgbClr val="000000">
                      <a:alpha val="43137"/>
                    </a:srgbClr>
                  </a:outerShdw>
                </a:effectLst>
              </a:rPr>
              <a:t>bijvoorbeeld</a:t>
            </a:r>
            <a:r>
              <a:rPr lang="en-US" sz="2400" dirty="0" smtClean="0">
                <a:effectLst>
                  <a:outerShdw blurRad="38100" dist="38100" dir="2700000" algn="tl">
                    <a:srgbClr val="000000">
                      <a:alpha val="43137"/>
                    </a:srgbClr>
                  </a:outerShdw>
                </a:effectLst>
              </a:rPr>
              <a:t>: van taken </a:t>
            </a:r>
            <a:r>
              <a:rPr lang="en-US" sz="2400" dirty="0" err="1" smtClean="0">
                <a:effectLst>
                  <a:outerShdw blurRad="38100" dist="38100" dir="2700000" algn="tl">
                    <a:srgbClr val="000000">
                      <a:alpha val="43137"/>
                    </a:srgbClr>
                  </a:outerShdw>
                </a:effectLst>
              </a:rPr>
              <a:t>naar</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resultaten</a:t>
            </a:r>
            <a:r>
              <a:rPr lang="en-US" sz="2400" dirty="0" smtClean="0">
                <a:effectLst>
                  <a:outerShdw blurRad="38100" dist="38100" dir="2700000" algn="tl">
                    <a:srgbClr val="000000">
                      <a:alpha val="43137"/>
                    </a:srgbClr>
                  </a:outerShdw>
                </a:effectLst>
              </a:rPr>
              <a:t>).</a:t>
            </a:r>
          </a:p>
          <a:p>
            <a:pPr eaLnBrk="1" hangingPunct="1">
              <a:lnSpc>
                <a:spcPct val="80000"/>
              </a:lnSpc>
              <a:defRPr/>
            </a:pPr>
            <a:endParaRPr lang="en-US" sz="1800" dirty="0" smtClean="0">
              <a:effectLst>
                <a:outerShdw blurRad="38100" dist="38100" dir="2700000" algn="tl">
                  <a:srgbClr val="000000">
                    <a:alpha val="43137"/>
                  </a:srgbClr>
                </a:outerShdw>
              </a:effectLst>
            </a:endParaRPr>
          </a:p>
          <a:p>
            <a:pPr eaLnBrk="1" hangingPunct="1">
              <a:lnSpc>
                <a:spcPct val="80000"/>
              </a:lnSpc>
              <a:defRPr/>
            </a:pPr>
            <a:r>
              <a:rPr lang="en-US" sz="2400" dirty="0" err="1" smtClean="0">
                <a:effectLst>
                  <a:outerShdw blurRad="38100" dist="38100" dir="2700000" algn="tl">
                    <a:srgbClr val="000000">
                      <a:alpha val="43137"/>
                    </a:srgbClr>
                  </a:outerShdw>
                </a:effectLst>
              </a:rPr>
              <a:t>Een</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functie</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moet</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altijd</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voldoen</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aan</a:t>
            </a:r>
            <a:r>
              <a:rPr lang="en-US" sz="2400" dirty="0" smtClean="0">
                <a:effectLst>
                  <a:outerShdw blurRad="38100" dist="38100" dir="2700000" algn="tl">
                    <a:srgbClr val="000000">
                      <a:alpha val="43137"/>
                    </a:srgbClr>
                  </a:outerShdw>
                </a:effectLst>
              </a:rPr>
              <a:t> de </a:t>
            </a:r>
            <a:r>
              <a:rPr lang="en-US" sz="2400" dirty="0" err="1" smtClean="0">
                <a:effectLst>
                  <a:outerShdw blurRad="38100" dist="38100" dir="2700000" algn="tl">
                    <a:srgbClr val="000000">
                      <a:alpha val="43137"/>
                    </a:srgbClr>
                  </a:outerShdw>
                </a:effectLst>
              </a:rPr>
              <a:t>kwaliteitseisen</a:t>
            </a:r>
            <a:r>
              <a:rPr lang="en-US" sz="2400" dirty="0" smtClean="0">
                <a:effectLst>
                  <a:outerShdw blurRad="38100" dist="38100" dir="2700000" algn="tl">
                    <a:srgbClr val="000000">
                      <a:alpha val="43137"/>
                    </a:srgbClr>
                  </a:outerShdw>
                </a:effectLst>
              </a:rPr>
              <a:t> (</a:t>
            </a:r>
            <a:r>
              <a:rPr lang="en-US" sz="2400" dirty="0" err="1" smtClean="0">
                <a:effectLst>
                  <a:outerShdw blurRad="38100" dist="38100" dir="2700000" algn="tl">
                    <a:srgbClr val="000000">
                      <a:alpha val="43137"/>
                    </a:srgbClr>
                  </a:outerShdw>
                </a:effectLst>
              </a:rPr>
              <a:t>zie</a:t>
            </a:r>
            <a:r>
              <a:rPr lang="en-US" sz="2400" dirty="0" smtClean="0">
                <a:effectLst>
                  <a:outerShdw blurRad="38100" dist="38100" dir="2700000" algn="tl">
                    <a:srgbClr val="000000">
                      <a:alpha val="43137"/>
                    </a:srgbClr>
                  </a:outerShdw>
                </a:effectLst>
              </a:rPr>
              <a:t>: Cao Z, </a:t>
            </a:r>
            <a:r>
              <a:rPr lang="en-US" sz="2400" dirty="0" err="1" smtClean="0">
                <a:effectLst>
                  <a:outerShdw blurRad="38100" dist="38100" dir="2700000" algn="tl">
                    <a:srgbClr val="000000">
                      <a:alpha val="43137"/>
                    </a:srgbClr>
                  </a:outerShdw>
                </a:effectLst>
              </a:rPr>
              <a:t>Bijlage</a:t>
            </a:r>
            <a:r>
              <a:rPr lang="en-US" sz="2400" dirty="0" smtClean="0">
                <a:effectLst>
                  <a:outerShdw blurRad="38100" dist="38100" dir="2700000" algn="tl">
                    <a:srgbClr val="000000">
                      <a:alpha val="43137"/>
                    </a:srgbClr>
                  </a:outerShdw>
                </a:effectLst>
              </a:rPr>
              <a:t> D, </a:t>
            </a:r>
            <a:r>
              <a:rPr lang="en-US" sz="2400" dirty="0" err="1" smtClean="0">
                <a:effectLst>
                  <a:outerShdw blurRad="38100" dist="38100" dir="2700000" algn="tl">
                    <a:srgbClr val="000000">
                      <a:alpha val="43137"/>
                    </a:srgbClr>
                  </a:outerShdw>
                </a:effectLst>
              </a:rPr>
              <a:t>Paragraaf</a:t>
            </a:r>
            <a:r>
              <a:rPr lang="en-US" sz="2400" dirty="0" smtClean="0">
                <a:effectLst>
                  <a:outerShdw blurRad="38100" dist="38100" dir="2700000" algn="tl">
                    <a:srgbClr val="000000">
                      <a:alpha val="43137"/>
                    </a:srgbClr>
                  </a:outerShdw>
                </a:effectLst>
              </a:rPr>
              <a:t> 2 </a:t>
            </a:r>
            <a:r>
              <a:rPr lang="en-US" sz="2400" dirty="0" err="1" smtClean="0">
                <a:effectLst>
                  <a:outerShdw blurRad="38100" dist="38100" dir="2700000" algn="tl">
                    <a:srgbClr val="000000">
                      <a:alpha val="43137"/>
                    </a:srgbClr>
                  </a:outerShdw>
                </a:effectLst>
              </a:rPr>
              <a:t>e.v</a:t>
            </a:r>
            <a:r>
              <a:rPr lang="en-US" sz="2400" dirty="0" smtClean="0">
                <a:effectLst>
                  <a:outerShdw blurRad="38100" dist="38100" dir="2700000" algn="tl">
                    <a:srgbClr val="000000">
                      <a:alpha val="43137"/>
                    </a:srgbClr>
                  </a:outerShdw>
                </a:effectLst>
              </a:rPr>
              <a:t>.).</a:t>
            </a:r>
          </a:p>
          <a:p>
            <a:pPr eaLnBrk="1" hangingPunct="1">
              <a:lnSpc>
                <a:spcPct val="80000"/>
              </a:lnSpc>
              <a:defRPr/>
            </a:pPr>
            <a:endParaRPr lang="nl-NL" sz="2400" dirty="0" smtClean="0"/>
          </a:p>
        </p:txBody>
      </p:sp>
      <p:pic>
        <p:nvPicPr>
          <p:cNvPr id="5124"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Effect transition="in" filter="wipe(left)">
                                      <p:cBhvr>
                                        <p:cTn id="7" dur="500"/>
                                        <p:tgtEl>
                                          <p:spTgt spid="2150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xEl>
                                              <p:pRg st="3" end="3"/>
                                            </p:txEl>
                                          </p:spTgt>
                                        </p:tgtEl>
                                        <p:attrNameLst>
                                          <p:attrName>style.visibility</p:attrName>
                                        </p:attrNameLst>
                                      </p:cBhvr>
                                      <p:to>
                                        <p:strVal val="visible"/>
                                      </p:to>
                                    </p:set>
                                    <p:animEffect transition="in" filter="wipe(left)">
                                      <p:cBhvr>
                                        <p:cTn id="12" dur="500"/>
                                        <p:tgtEl>
                                          <p:spTgt spid="2150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507">
                                            <p:txEl>
                                              <p:pRg st="5" end="5"/>
                                            </p:txEl>
                                          </p:spTgt>
                                        </p:tgtEl>
                                        <p:attrNameLst>
                                          <p:attrName>style.visibility</p:attrName>
                                        </p:attrNameLst>
                                      </p:cBhvr>
                                      <p:to>
                                        <p:strVal val="visible"/>
                                      </p:to>
                                    </p:set>
                                    <p:animEffect transition="in" filter="wipe(left)">
                                      <p:cBhvr>
                                        <p:cTn id="17" dur="500"/>
                                        <p:tgtEl>
                                          <p:spTgt spid="2150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1507">
                                            <p:txEl>
                                              <p:pRg st="7" end="7"/>
                                            </p:txEl>
                                          </p:spTgt>
                                        </p:tgtEl>
                                        <p:attrNameLst>
                                          <p:attrName>style.visibility</p:attrName>
                                        </p:attrNameLst>
                                      </p:cBhvr>
                                      <p:to>
                                        <p:strVal val="visible"/>
                                      </p:to>
                                    </p:set>
                                    <p:animEffect transition="in" filter="wipe(left)">
                                      <p:cBhvr>
                                        <p:cTn id="22" dur="500"/>
                                        <p:tgtEl>
                                          <p:spTgt spid="2150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eaLnBrk="1" hangingPunct="1">
              <a:defRPr/>
            </a:pPr>
            <a:r>
              <a:rPr lang="nl-NL" b="1" dirty="0" smtClean="0">
                <a:solidFill>
                  <a:srgbClr val="FF0000"/>
                </a:solidFill>
              </a:rPr>
              <a:t>Wat speelt een rol?</a:t>
            </a:r>
          </a:p>
        </p:txBody>
      </p:sp>
      <p:sp>
        <p:nvSpPr>
          <p:cNvPr id="3" name="Tijdelijke aanduiding voor inhoud 2"/>
          <p:cNvSpPr>
            <a:spLocks noGrp="1"/>
          </p:cNvSpPr>
          <p:nvPr>
            <p:ph idx="1"/>
          </p:nvPr>
        </p:nvSpPr>
        <p:spPr>
          <a:xfrm>
            <a:off x="500063" y="1714500"/>
            <a:ext cx="7958137" cy="5143500"/>
          </a:xfrm>
        </p:spPr>
        <p:txBody>
          <a:bodyPr/>
          <a:lstStyle/>
          <a:p>
            <a:pPr>
              <a:defRPr/>
            </a:pPr>
            <a:r>
              <a:rPr lang="nl-NL" sz="2400" dirty="0" smtClean="0"/>
              <a:t>Op hoofdlijnen bereikten sociale partners in het zogeheten Protocol 1999 overeenstemming over: </a:t>
            </a:r>
          </a:p>
          <a:p>
            <a:pPr>
              <a:defRPr/>
            </a:pPr>
            <a:endParaRPr lang="nl-NL" sz="2400" dirty="0" smtClean="0"/>
          </a:p>
          <a:p>
            <a:pPr>
              <a:defRPr/>
            </a:pPr>
            <a:r>
              <a:rPr lang="nl-NL" sz="2000" i="1" dirty="0" smtClean="0"/>
              <a:t>“basis voor de indeling is de </a:t>
            </a:r>
            <a:r>
              <a:rPr lang="nl-NL" sz="2000" b="1" i="1" dirty="0" smtClean="0"/>
              <a:t>daadwerkelijk uitgeoefende functie</a:t>
            </a:r>
            <a:r>
              <a:rPr lang="nl-NL" sz="2000" i="1" dirty="0" smtClean="0"/>
              <a:t>, vastgelegd in een desbetreffende functiebeschrijving conform door CAO partijen overeengekomen </a:t>
            </a:r>
            <a:r>
              <a:rPr lang="nl-NL" sz="2000" b="1" i="1" dirty="0" smtClean="0"/>
              <a:t>kwaliteitscriteria</a:t>
            </a:r>
            <a:r>
              <a:rPr lang="nl-NL" sz="2000" i="1" dirty="0" smtClean="0"/>
              <a:t>” </a:t>
            </a:r>
            <a:endParaRPr lang="nl-NL" sz="2000" dirty="0" smtClean="0"/>
          </a:p>
          <a:p>
            <a:pPr>
              <a:defRPr/>
            </a:pPr>
            <a:endParaRPr lang="nl-NL" sz="2000" i="1" dirty="0" smtClean="0"/>
          </a:p>
          <a:p>
            <a:pPr>
              <a:defRPr/>
            </a:pPr>
            <a:r>
              <a:rPr lang="nl-NL" sz="2000" i="1" dirty="0" smtClean="0"/>
              <a:t>“de procedures voor invoering, waaronder afspraken over het vastleggen en vaststellen van de functie-inhoud, de toepassing van het systeem FWG 3.0 en de procedures voor bezwaar” (IBC respectievelijk LBC / LCF)</a:t>
            </a:r>
            <a:endParaRPr lang="nl-NL" sz="2000" dirty="0" smtClean="0"/>
          </a:p>
          <a:p>
            <a:pPr>
              <a:defRPr/>
            </a:pPr>
            <a:endParaRPr lang="nl-NL" sz="2000" i="1" dirty="0" smtClean="0"/>
          </a:p>
          <a:p>
            <a:pPr>
              <a:defRPr/>
            </a:pPr>
            <a:r>
              <a:rPr lang="nl-NL" sz="2000" i="1" dirty="0" smtClean="0"/>
              <a:t>“</a:t>
            </a:r>
            <a:r>
              <a:rPr lang="nl-NL" sz="2000" b="1" i="1" dirty="0" smtClean="0"/>
              <a:t>de kwaliteitseisen </a:t>
            </a:r>
            <a:r>
              <a:rPr lang="nl-NL" sz="2000" i="1" dirty="0" smtClean="0"/>
              <a:t>te stellen aan functiebeschrijvingen”</a:t>
            </a:r>
            <a:endParaRPr lang="nl-NL" sz="2000" dirty="0" smtClean="0"/>
          </a:p>
          <a:p>
            <a:pPr>
              <a:buFont typeface="Wingdings" pitchFamily="2" charset="2"/>
              <a:buNone/>
              <a:defRPr/>
            </a:pPr>
            <a:endParaRPr lang="en-US" sz="2800" dirty="0" smtClean="0">
              <a:latin typeface="+mj-lt"/>
            </a:endParaRPr>
          </a:p>
          <a:p>
            <a:pPr>
              <a:defRPr/>
            </a:pPr>
            <a:endParaRPr lang="nl-NL" sz="2800" dirty="0" smtClean="0">
              <a:latin typeface="+mj-lt"/>
              <a:hlinkClick r:id="rId2"/>
            </a:endParaRPr>
          </a:p>
        </p:txBody>
      </p:sp>
      <p:pic>
        <p:nvPicPr>
          <p:cNvPr id="22532" name="Picture 4" descr="C:\Mijn documenten\LAD Logo\LOGO LAD DIAP TEKST PC uitgeknipt.tif"/>
          <p:cNvPicPr>
            <a:picLocks noChangeAspect="1" noChangeArrowheads="1"/>
          </p:cNvPicPr>
          <p:nvPr/>
        </p:nvPicPr>
        <p:blipFill>
          <a:blip r:embed="rId3"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219200"/>
          </a:xfrm>
        </p:spPr>
        <p:txBody>
          <a:bodyPr/>
          <a:lstStyle/>
          <a:p>
            <a:pPr eaLnBrk="1" hangingPunct="1">
              <a:defRPr/>
            </a:pPr>
            <a:r>
              <a:rPr lang="nl-NL" b="1" dirty="0" smtClean="0">
                <a:solidFill>
                  <a:srgbClr val="FF0000"/>
                </a:solidFill>
              </a:rPr>
              <a:t>Wat speelt een rol?</a:t>
            </a:r>
          </a:p>
        </p:txBody>
      </p:sp>
      <p:sp>
        <p:nvSpPr>
          <p:cNvPr id="21507" name="Rectangle 3"/>
          <p:cNvSpPr>
            <a:spLocks noGrp="1" noChangeArrowheads="1"/>
          </p:cNvSpPr>
          <p:nvPr>
            <p:ph type="body" idx="1"/>
          </p:nvPr>
        </p:nvSpPr>
        <p:spPr>
          <a:xfrm>
            <a:off x="685800" y="1428750"/>
            <a:ext cx="7772400" cy="5214938"/>
          </a:xfrm>
        </p:spPr>
        <p:txBody>
          <a:bodyPr/>
          <a:lstStyle/>
          <a:p>
            <a:pPr eaLnBrk="1" hangingPunct="1">
              <a:lnSpc>
                <a:spcPct val="80000"/>
              </a:lnSpc>
              <a:defRPr/>
            </a:pPr>
            <a:endParaRPr lang="nl-NL" sz="1800" dirty="0" smtClean="0"/>
          </a:p>
          <a:p>
            <a:pPr eaLnBrk="1" hangingPunct="1">
              <a:lnSpc>
                <a:spcPct val="80000"/>
              </a:lnSpc>
              <a:defRPr/>
            </a:pPr>
            <a:r>
              <a:rPr lang="nl-NL" sz="2400" dirty="0" smtClean="0"/>
              <a:t>Het gegeven dat de functiebeschrijving onderdeel uitmaakt van de arbeidsovereenkomst betekent dat deze </a:t>
            </a:r>
            <a:r>
              <a:rPr lang="nl-NL" sz="2400" b="1" i="1" dirty="0" smtClean="0"/>
              <a:t>niet (zonder meer) eenzijdig </a:t>
            </a:r>
            <a:r>
              <a:rPr lang="nl-NL" sz="2400" dirty="0" smtClean="0"/>
              <a:t>kan worden gewijzigd. </a:t>
            </a:r>
          </a:p>
          <a:p>
            <a:pPr eaLnBrk="1" hangingPunct="1">
              <a:lnSpc>
                <a:spcPct val="80000"/>
              </a:lnSpc>
              <a:defRPr/>
            </a:pPr>
            <a:endParaRPr lang="nl-NL" sz="1800" dirty="0" smtClean="0"/>
          </a:p>
          <a:p>
            <a:pPr eaLnBrk="1" hangingPunct="1">
              <a:lnSpc>
                <a:spcPct val="80000"/>
              </a:lnSpc>
              <a:defRPr/>
            </a:pPr>
            <a:r>
              <a:rPr lang="nl-NL" sz="2400" dirty="0" smtClean="0"/>
              <a:t>Ten tijde van de implementatie van FWG 3.0 is aan de werknemer de functiebeschrijving niet alleen voorgelegd , maar is zelfs gevraagd hiervoor </a:t>
            </a:r>
            <a:r>
              <a:rPr lang="nl-NL" sz="2400" b="1" i="1" dirty="0" smtClean="0"/>
              <a:t>te tekenen</a:t>
            </a:r>
            <a:r>
              <a:rPr lang="nl-NL" sz="2400" dirty="0" smtClean="0"/>
              <a:t> : </a:t>
            </a:r>
            <a:r>
              <a:rPr lang="nl-NL" sz="2400" i="1" dirty="0" smtClean="0"/>
              <a:t>“waarbij het aanbevelenswaardig is dat de functievervuller(s) akkoord gaat/gaan. Dit is echter geen vereiste.” </a:t>
            </a:r>
            <a:r>
              <a:rPr lang="nl-NL" sz="2400" dirty="0" smtClean="0"/>
              <a:t>Ondertekenen is niet altijd gebeurd. </a:t>
            </a:r>
          </a:p>
          <a:p>
            <a:pPr eaLnBrk="1" hangingPunct="1">
              <a:lnSpc>
                <a:spcPct val="80000"/>
              </a:lnSpc>
              <a:defRPr/>
            </a:pPr>
            <a:endParaRPr lang="nl-NL" sz="1800" dirty="0" smtClean="0"/>
          </a:p>
          <a:p>
            <a:pPr eaLnBrk="1" hangingPunct="1">
              <a:lnSpc>
                <a:spcPct val="80000"/>
              </a:lnSpc>
              <a:defRPr/>
            </a:pPr>
            <a:r>
              <a:rPr lang="en-US" sz="2400" dirty="0" err="1" smtClean="0"/>
              <a:t>Dit</a:t>
            </a:r>
            <a:r>
              <a:rPr lang="en-US" sz="2400" dirty="0" smtClean="0"/>
              <a:t> is (</a:t>
            </a:r>
            <a:r>
              <a:rPr lang="en-US" sz="2400" dirty="0" err="1" smtClean="0"/>
              <a:t>inmiddels</a:t>
            </a:r>
            <a:r>
              <a:rPr lang="en-US" sz="2400" dirty="0" smtClean="0"/>
              <a:t>) </a:t>
            </a:r>
            <a:r>
              <a:rPr lang="en-US" sz="2400" dirty="0" err="1" smtClean="0"/>
              <a:t>duidelijk</a:t>
            </a:r>
            <a:r>
              <a:rPr lang="en-US" sz="2400" dirty="0" smtClean="0"/>
              <a:t> </a:t>
            </a:r>
            <a:r>
              <a:rPr lang="en-US" sz="2400" dirty="0" err="1" smtClean="0"/>
              <a:t>geregeld</a:t>
            </a:r>
            <a:r>
              <a:rPr lang="en-US" sz="2400" dirty="0" smtClean="0"/>
              <a:t> in de </a:t>
            </a:r>
            <a:r>
              <a:rPr lang="en-US" sz="2400" dirty="0" err="1" smtClean="0"/>
              <a:t>cao</a:t>
            </a:r>
            <a:r>
              <a:rPr lang="en-US" sz="2400" dirty="0" smtClean="0"/>
              <a:t>.</a:t>
            </a:r>
            <a:endParaRPr lang="nl-NL" sz="2400" dirty="0" smtClean="0"/>
          </a:p>
        </p:txBody>
      </p:sp>
      <p:pic>
        <p:nvPicPr>
          <p:cNvPr id="5124"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Effect transition="in" filter="wipe(left)">
                                      <p:cBhvr>
                                        <p:cTn id="7" dur="500"/>
                                        <p:tgtEl>
                                          <p:spTgt spid="2150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xEl>
                                              <p:pRg st="3" end="3"/>
                                            </p:txEl>
                                          </p:spTgt>
                                        </p:tgtEl>
                                        <p:attrNameLst>
                                          <p:attrName>style.visibility</p:attrName>
                                        </p:attrNameLst>
                                      </p:cBhvr>
                                      <p:to>
                                        <p:strVal val="visible"/>
                                      </p:to>
                                    </p:set>
                                    <p:animEffect transition="in" filter="wipe(left)">
                                      <p:cBhvr>
                                        <p:cTn id="12" dur="500"/>
                                        <p:tgtEl>
                                          <p:spTgt spid="2150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507">
                                            <p:txEl>
                                              <p:pRg st="5" end="5"/>
                                            </p:txEl>
                                          </p:spTgt>
                                        </p:tgtEl>
                                        <p:attrNameLst>
                                          <p:attrName>style.visibility</p:attrName>
                                        </p:attrNameLst>
                                      </p:cBhvr>
                                      <p:to>
                                        <p:strVal val="visible"/>
                                      </p:to>
                                    </p:set>
                                    <p:animEffect transition="in" filter="wipe(left)">
                                      <p:cBhvr>
                                        <p:cTn id="17" dur="500"/>
                                        <p:tgtEl>
                                          <p:spTgt spid="215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2214563"/>
            <a:ext cx="7772400" cy="2643187"/>
          </a:xfrm>
        </p:spPr>
        <p:txBody>
          <a:bodyPr/>
          <a:lstStyle/>
          <a:p>
            <a:pPr eaLnBrk="1" hangingPunct="1">
              <a:defRPr/>
            </a:pPr>
            <a:r>
              <a:rPr lang="nl-NL" sz="5400" b="1" dirty="0" smtClean="0">
                <a:solidFill>
                  <a:srgbClr val="FF0000"/>
                </a:solidFill>
              </a:rPr>
              <a:t>Hoe komt een nieuwe ijkfunctie tot stand ?</a:t>
            </a:r>
          </a:p>
        </p:txBody>
      </p:sp>
      <p:pic>
        <p:nvPicPr>
          <p:cNvPr id="36867" name="Picture 4" descr="C:\Mijn documenten\LAD Logo\LOGO LAD DIAP TEKST PC uitgeknipt.tif"/>
          <p:cNvPicPr>
            <a:picLocks noChangeAspect="1" noChangeArrowheads="1"/>
          </p:cNvPicPr>
          <p:nvPr/>
        </p:nvPicPr>
        <p:blipFill>
          <a:blip r:embed="rId2" cstate="print"/>
          <a:srcRect/>
          <a:stretch>
            <a:fillRect/>
          </a:stretch>
        </p:blipFill>
        <p:spPr bwMode="auto">
          <a:xfrm>
            <a:off x="7467600" y="5903913"/>
            <a:ext cx="1371600" cy="612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e FBZ als vereniging tbv SBZ bestuur 5 NOV 2009 DEFINITIEF">
  <a:themeElements>
    <a:clrScheme name="Vliegerdiagram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Vliegerdiagram">
      <a:majorFont>
        <a:latin typeface="Arial"/>
        <a:ea typeface=""/>
        <a:cs typeface=""/>
      </a:majorFont>
      <a:minorFont>
        <a:latin typeface="Times New Roman"/>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Vliegerdiagram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Vliegerdiagram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Vliegerdiagram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Vliegerdiagram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Vliegerdiagram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Presentatie FBZ als vereniging tbv SBZ bestuur 5 NOV 2009 DEFINITIEF</Template>
  <TotalTime>592</TotalTime>
  <Words>995</Words>
  <Application>Microsoft Office PowerPoint</Application>
  <PresentationFormat>Diavoorstelling (4:3)</PresentationFormat>
  <Paragraphs>94</Paragraphs>
  <Slides>19</Slides>
  <Notes>0</Notes>
  <HiddenSlides>0</HiddenSlides>
  <MMClips>0</MMClips>
  <ScaleCrop>false</ScaleCrop>
  <HeadingPairs>
    <vt:vector size="4" baseType="variant">
      <vt:variant>
        <vt:lpstr>Thema</vt:lpstr>
      </vt:variant>
      <vt:variant>
        <vt:i4>1</vt:i4>
      </vt:variant>
      <vt:variant>
        <vt:lpstr>Diatitels</vt:lpstr>
      </vt:variant>
      <vt:variant>
        <vt:i4>19</vt:i4>
      </vt:variant>
    </vt:vector>
  </HeadingPairs>
  <TitlesOfParts>
    <vt:vector size="20" baseType="lpstr">
      <vt:lpstr>Presentatie FBZ als vereniging tbv SBZ bestuur 5 NOV 2009 DEFINITIEF</vt:lpstr>
      <vt:lpstr>Actuele ontwikkelingen in relatie tot  FWG en de kernfunctie Vaktherapeut</vt:lpstr>
      <vt:lpstr>Opzet presentatie</vt:lpstr>
      <vt:lpstr>Wat speelt een rol?</vt:lpstr>
      <vt:lpstr>Wat speelt een rol?</vt:lpstr>
      <vt:lpstr>Wat speelt een rol ?</vt:lpstr>
      <vt:lpstr>Wat speelt een rol?</vt:lpstr>
      <vt:lpstr>Wat speelt een rol?</vt:lpstr>
      <vt:lpstr>Wat speelt een rol?</vt:lpstr>
      <vt:lpstr>Hoe komt een nieuwe ijkfunctie tot stand ?</vt:lpstr>
      <vt:lpstr>Een nieuwe ijkfunctie ?</vt:lpstr>
      <vt:lpstr>Een nieuwe ijkfunctie ?</vt:lpstr>
      <vt:lpstr>Actuele ontwikkelingen</vt:lpstr>
      <vt:lpstr>Actuele ontwikkelingen</vt:lpstr>
      <vt:lpstr>Actuele ontwikkelingen</vt:lpstr>
      <vt:lpstr>Actuele ontwikkelingen</vt:lpstr>
      <vt:lpstr>Conclusies</vt:lpstr>
      <vt:lpstr>Conclusies </vt:lpstr>
      <vt:lpstr>Conclusies </vt:lpstr>
      <vt:lpstr>Vragen ?</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FWG van verleden tot heden</dc:title>
  <dc:creator>Arthur Warmer</dc:creator>
  <cp:lastModifiedBy>Susanne</cp:lastModifiedBy>
  <cp:revision>116</cp:revision>
  <dcterms:created xsi:type="dcterms:W3CDTF">2010-01-10T20:49:50Z</dcterms:created>
  <dcterms:modified xsi:type="dcterms:W3CDTF">2016-11-17T10:48:44Z</dcterms:modified>
</cp:coreProperties>
</file>